
<file path=[Content_Types].xml><?xml version="1.0" encoding="utf-8"?>
<Types xmlns="http://schemas.openxmlformats.org/package/2006/content-types">
  <Default Extension="emf" ContentType="image/x-em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48" r:id="rId2"/>
    <p:sldMasterId id="2147483667" r:id="rId3"/>
  </p:sldMasterIdLst>
  <p:notesMasterIdLst>
    <p:notesMasterId r:id="rId24"/>
  </p:notesMasterIdLst>
  <p:sldIdLst>
    <p:sldId id="261" r:id="rId4"/>
    <p:sldId id="289" r:id="rId5"/>
    <p:sldId id="283" r:id="rId6"/>
    <p:sldId id="288" r:id="rId7"/>
    <p:sldId id="293" r:id="rId8"/>
    <p:sldId id="295" r:id="rId9"/>
    <p:sldId id="296" r:id="rId10"/>
    <p:sldId id="315" r:id="rId11"/>
    <p:sldId id="300" r:id="rId12"/>
    <p:sldId id="309" r:id="rId13"/>
    <p:sldId id="305" r:id="rId14"/>
    <p:sldId id="301" r:id="rId15"/>
    <p:sldId id="310" r:id="rId16"/>
    <p:sldId id="313" r:id="rId17"/>
    <p:sldId id="302" r:id="rId18"/>
    <p:sldId id="303" r:id="rId19"/>
    <p:sldId id="307" r:id="rId20"/>
    <p:sldId id="299" r:id="rId21"/>
    <p:sldId id="297" r:id="rId22"/>
    <p:sldId id="298" r:id="rId23"/>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4680"/>
  </p:normalViewPr>
  <p:slideViewPr>
    <p:cSldViewPr snapToGrid="0" snapToObjects="1">
      <p:cViewPr varScale="1">
        <p:scale>
          <a:sx n="89" d="100"/>
          <a:sy n="89" d="100"/>
        </p:scale>
        <p:origin x="582" y="84"/>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72A4991-3922-4042-8615-8B80F3C33249}" type="datetimeFigureOut">
              <a:rPr lang="en-US" smtClean="0"/>
              <a:t>7/14/2021</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4445000"/>
            <a:ext cx="5559425" cy="3636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31CB0DB7-53B5-45B6-A202-335E6B8766EE}" type="slidenum">
              <a:rPr lang="en-US" smtClean="0"/>
              <a:t>‹#›</a:t>
            </a:fld>
            <a:endParaRPr lang="en-US"/>
          </a:p>
        </p:txBody>
      </p:sp>
    </p:spTree>
    <p:extLst>
      <p:ext uri="{BB962C8B-B14F-4D97-AF65-F5344CB8AC3E}">
        <p14:creationId xmlns:p14="http://schemas.microsoft.com/office/powerpoint/2010/main" val="184656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'Temp','Dew','T.D.Spread','Wind.Direction','Altimeter','Wind.Speed','Wind.Gust','Vis','Ceiling'</a:t>
            </a:r>
          </a:p>
        </p:txBody>
      </p:sp>
      <p:sp>
        <p:nvSpPr>
          <p:cNvPr id="4" name="Slide Number Placeholder 3"/>
          <p:cNvSpPr>
            <a:spLocks noGrp="1"/>
          </p:cNvSpPr>
          <p:nvPr>
            <p:ph type="sldNum" sz="quarter" idx="5"/>
          </p:nvPr>
        </p:nvSpPr>
        <p:spPr/>
        <p:txBody>
          <a:bodyPr/>
          <a:lstStyle/>
          <a:p>
            <a:fld id="{31CB0DB7-53B5-45B6-A202-335E6B8766EE}" type="slidenum">
              <a:rPr lang="en-US" smtClean="0"/>
              <a:t>13</a:t>
            </a:fld>
            <a:endParaRPr lang="en-US"/>
          </a:p>
        </p:txBody>
      </p:sp>
    </p:spTree>
    <p:extLst>
      <p:ext uri="{BB962C8B-B14F-4D97-AF65-F5344CB8AC3E}">
        <p14:creationId xmlns:p14="http://schemas.microsoft.com/office/powerpoint/2010/main" val="176418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Wind.Speed','Wind.Gust','Vis','Ceiling</a:t>
            </a:r>
            <a:r>
              <a:rPr lang="en-US" dirty="0"/>
              <a:t>'</a:t>
            </a:r>
          </a:p>
        </p:txBody>
      </p:sp>
      <p:sp>
        <p:nvSpPr>
          <p:cNvPr id="4" name="Slide Number Placeholder 3"/>
          <p:cNvSpPr>
            <a:spLocks noGrp="1"/>
          </p:cNvSpPr>
          <p:nvPr>
            <p:ph type="sldNum" sz="quarter" idx="5"/>
          </p:nvPr>
        </p:nvSpPr>
        <p:spPr/>
        <p:txBody>
          <a:bodyPr/>
          <a:lstStyle/>
          <a:p>
            <a:fld id="{31CB0DB7-53B5-45B6-A202-335E6B8766EE}" type="slidenum">
              <a:rPr lang="en-US" smtClean="0"/>
              <a:t>15</a:t>
            </a:fld>
            <a:endParaRPr lang="en-US"/>
          </a:p>
        </p:txBody>
      </p:sp>
    </p:spTree>
    <p:extLst>
      <p:ext uri="{BB962C8B-B14F-4D97-AF65-F5344CB8AC3E}">
        <p14:creationId xmlns:p14="http://schemas.microsoft.com/office/powerpoint/2010/main" val="3570208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3" y="1557867"/>
            <a:ext cx="5096935"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dirty="0"/>
              <a:t>Click to edit Master title style</a:t>
            </a:r>
          </a:p>
        </p:txBody>
      </p:sp>
      <p:sp>
        <p:nvSpPr>
          <p:cNvPr id="3" name="Subtitle 2"/>
          <p:cNvSpPr>
            <a:spLocks noGrp="1"/>
          </p:cNvSpPr>
          <p:nvPr>
            <p:ph type="subTitle" idx="1"/>
          </p:nvPr>
        </p:nvSpPr>
        <p:spPr>
          <a:xfrm>
            <a:off x="3725332" y="4275668"/>
            <a:ext cx="5096935"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2467" y="1329267"/>
            <a:ext cx="2751666" cy="1400218"/>
          </a:xfrm>
        </p:spPr>
        <p:txBody>
          <a:bodyPr/>
          <a:lstStyle/>
          <a:p>
            <a:endParaRPr lang="en-US" dirty="0"/>
          </a:p>
        </p:txBody>
      </p:sp>
      <p:sp>
        <p:nvSpPr>
          <p:cNvPr id="6" name="Picture Placeholder 3"/>
          <p:cNvSpPr>
            <a:spLocks noGrp="1"/>
          </p:cNvSpPr>
          <p:nvPr>
            <p:ph type="pic" sz="quarter" idx="12"/>
          </p:nvPr>
        </p:nvSpPr>
        <p:spPr>
          <a:xfrm>
            <a:off x="6092776" y="1329267"/>
            <a:ext cx="2805693" cy="1400218"/>
          </a:xfrm>
        </p:spPr>
        <p:txBody>
          <a:bodyPr/>
          <a:lstStyle/>
          <a:p>
            <a:endParaRPr lang="en-US" dirty="0"/>
          </a:p>
        </p:txBody>
      </p:sp>
      <p:sp>
        <p:nvSpPr>
          <p:cNvPr id="7" name="Picture Placeholder 3"/>
          <p:cNvSpPr>
            <a:spLocks noGrp="1"/>
          </p:cNvSpPr>
          <p:nvPr>
            <p:ph type="pic" sz="quarter" idx="13"/>
          </p:nvPr>
        </p:nvSpPr>
        <p:spPr>
          <a:xfrm>
            <a:off x="3132668" y="1329267"/>
            <a:ext cx="2870200" cy="1400218"/>
          </a:xfrm>
        </p:spPr>
        <p:txBody>
          <a:bodyPr/>
          <a:lstStyle/>
          <a:p>
            <a:endParaRPr lang="en-US" dirty="0"/>
          </a:p>
        </p:txBody>
      </p:sp>
      <p:sp>
        <p:nvSpPr>
          <p:cNvPr id="8" name="Picture Placeholder 3"/>
          <p:cNvSpPr>
            <a:spLocks noGrp="1"/>
          </p:cNvSpPr>
          <p:nvPr>
            <p:ph type="pic" sz="quarter" idx="14"/>
          </p:nvPr>
        </p:nvSpPr>
        <p:spPr>
          <a:xfrm>
            <a:off x="262467" y="2946400"/>
            <a:ext cx="2751666" cy="1514524"/>
          </a:xfrm>
        </p:spPr>
        <p:txBody>
          <a:bodyPr/>
          <a:lstStyle/>
          <a:p>
            <a:endParaRPr lang="en-US" dirty="0"/>
          </a:p>
        </p:txBody>
      </p:sp>
      <p:sp>
        <p:nvSpPr>
          <p:cNvPr id="9" name="Picture Placeholder 3"/>
          <p:cNvSpPr>
            <a:spLocks noGrp="1"/>
          </p:cNvSpPr>
          <p:nvPr>
            <p:ph type="pic" sz="quarter" idx="15"/>
          </p:nvPr>
        </p:nvSpPr>
        <p:spPr>
          <a:xfrm>
            <a:off x="6092776" y="2946400"/>
            <a:ext cx="2805693" cy="1514524"/>
          </a:xfrm>
        </p:spPr>
        <p:txBody>
          <a:bodyPr/>
          <a:lstStyle/>
          <a:p>
            <a:endParaRPr lang="en-US" dirty="0"/>
          </a:p>
        </p:txBody>
      </p:sp>
      <p:sp>
        <p:nvSpPr>
          <p:cNvPr id="10" name="Picture Placeholder 3"/>
          <p:cNvSpPr>
            <a:spLocks noGrp="1"/>
          </p:cNvSpPr>
          <p:nvPr>
            <p:ph type="pic" sz="quarter" idx="16"/>
          </p:nvPr>
        </p:nvSpPr>
        <p:spPr>
          <a:xfrm>
            <a:off x="3132668" y="2946400"/>
            <a:ext cx="2870200" cy="1514524"/>
          </a:xfrm>
        </p:spPr>
        <p:txBody>
          <a:bodyPr/>
          <a:lstStyle/>
          <a:p>
            <a:endParaRPr lang="en-US" dirty="0"/>
          </a:p>
        </p:txBody>
      </p:sp>
      <p:sp>
        <p:nvSpPr>
          <p:cNvPr id="11" name="Picture Placeholder 3"/>
          <p:cNvSpPr>
            <a:spLocks noGrp="1"/>
          </p:cNvSpPr>
          <p:nvPr>
            <p:ph type="pic" sz="quarter" idx="17"/>
          </p:nvPr>
        </p:nvSpPr>
        <p:spPr>
          <a:xfrm>
            <a:off x="262467" y="4677839"/>
            <a:ext cx="2751666" cy="1507682"/>
          </a:xfrm>
        </p:spPr>
        <p:txBody>
          <a:bodyPr/>
          <a:lstStyle/>
          <a:p>
            <a:endParaRPr lang="en-US" dirty="0"/>
          </a:p>
        </p:txBody>
      </p:sp>
      <p:sp>
        <p:nvSpPr>
          <p:cNvPr id="12" name="Picture Placeholder 3"/>
          <p:cNvSpPr>
            <a:spLocks noGrp="1"/>
          </p:cNvSpPr>
          <p:nvPr>
            <p:ph type="pic" sz="quarter" idx="18"/>
          </p:nvPr>
        </p:nvSpPr>
        <p:spPr>
          <a:xfrm>
            <a:off x="6092776" y="4677839"/>
            <a:ext cx="2805692" cy="1507682"/>
          </a:xfrm>
        </p:spPr>
        <p:txBody>
          <a:bodyPr/>
          <a:lstStyle/>
          <a:p>
            <a:endParaRPr lang="en-US" dirty="0"/>
          </a:p>
        </p:txBody>
      </p:sp>
      <p:sp>
        <p:nvSpPr>
          <p:cNvPr id="13" name="Picture Placeholder 3"/>
          <p:cNvSpPr>
            <a:spLocks noGrp="1"/>
          </p:cNvSpPr>
          <p:nvPr>
            <p:ph type="pic" sz="quarter" idx="19"/>
          </p:nvPr>
        </p:nvSpPr>
        <p:spPr>
          <a:xfrm>
            <a:off x="3132668" y="4677839"/>
            <a:ext cx="2870200" cy="1507682"/>
          </a:xfrm>
        </p:spPr>
        <p:txBody>
          <a:bodyPr/>
          <a:lstStyle/>
          <a:p>
            <a:endParaRPr lang="en-US" dirty="0"/>
          </a:p>
        </p:txBody>
      </p:sp>
    </p:spTree>
    <p:extLst>
      <p:ext uri="{BB962C8B-B14F-4D97-AF65-F5344CB8AC3E}">
        <p14:creationId xmlns:p14="http://schemas.microsoft.com/office/powerpoint/2010/main" val="335747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25333" y="1557867"/>
            <a:ext cx="5096935" cy="2235200"/>
          </a:xfrm>
        </p:spPr>
        <p:txBody>
          <a:bodyPr anchor="b" anchorCtr="0">
            <a:noAutofit/>
          </a:bodyPr>
          <a:lstStyle>
            <a:lvl1pPr algn="l">
              <a:lnSpc>
                <a:spcPts val="3600"/>
              </a:lnSpc>
              <a:defRPr b="1" cap="all" spc="150">
                <a:solidFill>
                  <a:schemeClr val="tx1">
                    <a:lumMod val="50000"/>
                    <a:lumOff val="50000"/>
                  </a:schemeClr>
                </a:solidFill>
              </a:defRPr>
            </a:lvl1pPr>
          </a:lstStyle>
          <a:p>
            <a:r>
              <a:rPr lang="en-US" dirty="0"/>
              <a:t>Click to edit Master title SLIDE</a:t>
            </a:r>
          </a:p>
        </p:txBody>
      </p:sp>
      <p:sp>
        <p:nvSpPr>
          <p:cNvPr id="3" name="Subtitle 2"/>
          <p:cNvSpPr>
            <a:spLocks noGrp="1"/>
          </p:cNvSpPr>
          <p:nvPr>
            <p:ph type="subTitle" idx="1"/>
          </p:nvPr>
        </p:nvSpPr>
        <p:spPr>
          <a:xfrm>
            <a:off x="3725332" y="4275668"/>
            <a:ext cx="5096935" cy="1202267"/>
          </a:xfrm>
        </p:spPr>
        <p:txBody>
          <a:bodyPr>
            <a:noAutofit/>
          </a:bodyPr>
          <a:lstStyle>
            <a:lvl1pPr marL="0" indent="0" algn="l">
              <a:lnSpc>
                <a:spcPts val="2100"/>
              </a:lnSpc>
              <a:buNone/>
              <a:defRPr sz="1800" cap="all" spc="300">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449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90133"/>
            <a:ext cx="8830733" cy="4673600"/>
          </a:xfrm>
        </p:spPr>
        <p:txBody>
          <a:bodyPr>
            <a:noAutofit/>
          </a:bodyPr>
          <a:lstStyle>
            <a:lvl1pPr marL="0" indent="0">
              <a:spcAft>
                <a:spcPts val="450"/>
              </a:spcAft>
              <a:buFontTx/>
              <a:buNone/>
              <a:defRPr sz="1800"/>
            </a:lvl1pPr>
            <a:lvl2pPr marL="349758" indent="-214313">
              <a:spcAft>
                <a:spcPts val="450"/>
              </a:spcAft>
              <a:buFont typeface="Lucida Grande"/>
              <a:buChar char="•"/>
              <a:defRPr sz="1575"/>
            </a:lvl2pPr>
            <a:lvl3pPr>
              <a:spcAft>
                <a:spcPts val="450"/>
              </a:spcAft>
              <a:defRPr sz="1575"/>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7" name="Title 6"/>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7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1668" y="1456269"/>
            <a:ext cx="4224866" cy="4765611"/>
          </a:xfrm>
        </p:spPr>
        <p:txBody>
          <a:bodyPr lIns="274320" rIns="274320"/>
          <a:lstStyle>
            <a:lvl1pPr>
              <a:spcAft>
                <a:spcPts val="450"/>
              </a:spcAft>
              <a:defRPr sz="1800">
                <a:solidFill>
                  <a:schemeClr val="bg1">
                    <a:lumMod val="50000"/>
                    <a:lumOff val="50000"/>
                  </a:schemeClr>
                </a:solidFill>
              </a:defRPr>
            </a:lvl1pPr>
            <a:lvl2pPr>
              <a:spcAft>
                <a:spcPts val="450"/>
              </a:spcAft>
              <a:defRPr sz="1350">
                <a:solidFill>
                  <a:schemeClr val="bg1">
                    <a:lumMod val="50000"/>
                    <a:lumOff val="50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4749800" y="1456269"/>
            <a:ext cx="4106333" cy="4765611"/>
          </a:xfrm>
        </p:spPr>
        <p:txBody>
          <a:bodyPr lIns="274320" rIns="274320"/>
          <a:lstStyle>
            <a:lvl1pPr>
              <a:spcAft>
                <a:spcPts val="450"/>
              </a:spcAft>
              <a:defRPr sz="1800">
                <a:solidFill>
                  <a:schemeClr val="bg1">
                    <a:lumMod val="50000"/>
                    <a:lumOff val="50000"/>
                  </a:schemeClr>
                </a:solidFill>
              </a:defRPr>
            </a:lvl1pPr>
            <a:lvl2pPr>
              <a:spcAft>
                <a:spcPts val="450"/>
              </a:spcAft>
              <a:defRPr sz="1350">
                <a:solidFill>
                  <a:schemeClr val="bg1">
                    <a:lumMod val="50000"/>
                    <a:lumOff val="50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7103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313268" y="1278466"/>
            <a:ext cx="4131733" cy="2346178"/>
          </a:xfrm>
        </p:spPr>
        <p:txBody>
          <a:bodyPr/>
          <a:lstStyle/>
          <a:p>
            <a:endParaRPr lang="en-US" dirty="0"/>
          </a:p>
        </p:txBody>
      </p:sp>
      <p:sp>
        <p:nvSpPr>
          <p:cNvPr id="4" name="Picture Placeholder 3"/>
          <p:cNvSpPr>
            <a:spLocks noGrp="1"/>
          </p:cNvSpPr>
          <p:nvPr>
            <p:ph type="pic" sz="quarter" idx="11"/>
          </p:nvPr>
        </p:nvSpPr>
        <p:spPr>
          <a:xfrm>
            <a:off x="4648201" y="1278468"/>
            <a:ext cx="4174067" cy="2346177"/>
          </a:xfrm>
        </p:spPr>
        <p:txBody>
          <a:bodyPr/>
          <a:lstStyle/>
          <a:p>
            <a:endParaRPr lang="en-US" dirty="0"/>
          </a:p>
        </p:txBody>
      </p:sp>
      <p:sp>
        <p:nvSpPr>
          <p:cNvPr id="5" name="Picture Placeholder 3"/>
          <p:cNvSpPr>
            <a:spLocks noGrp="1"/>
          </p:cNvSpPr>
          <p:nvPr>
            <p:ph type="pic" sz="quarter" idx="12"/>
          </p:nvPr>
        </p:nvSpPr>
        <p:spPr>
          <a:xfrm>
            <a:off x="313268" y="3793066"/>
            <a:ext cx="4131733" cy="2451334"/>
          </a:xfrm>
        </p:spPr>
        <p:txBody>
          <a:bodyPr/>
          <a:lstStyle/>
          <a:p>
            <a:endParaRPr lang="en-US" dirty="0"/>
          </a:p>
        </p:txBody>
      </p:sp>
      <p:sp>
        <p:nvSpPr>
          <p:cNvPr id="6" name="Picture Placeholder 3"/>
          <p:cNvSpPr>
            <a:spLocks noGrp="1"/>
          </p:cNvSpPr>
          <p:nvPr>
            <p:ph type="pic" sz="quarter" idx="13"/>
          </p:nvPr>
        </p:nvSpPr>
        <p:spPr>
          <a:xfrm>
            <a:off x="4648201" y="3793068"/>
            <a:ext cx="4174067" cy="2451333"/>
          </a:xfrm>
        </p:spPr>
        <p:txBody>
          <a:bodyPr/>
          <a:lstStyle/>
          <a:p>
            <a:endParaRPr lang="en-US" dirty="0"/>
          </a:p>
        </p:txBody>
      </p:sp>
    </p:spTree>
    <p:extLst>
      <p:ext uri="{BB962C8B-B14F-4D97-AF65-F5344CB8AC3E}">
        <p14:creationId xmlns:p14="http://schemas.microsoft.com/office/powerpoint/2010/main" val="3314475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20134" y="1303867"/>
            <a:ext cx="2794000" cy="1425618"/>
          </a:xfrm>
        </p:spPr>
        <p:txBody>
          <a:bodyPr/>
          <a:lstStyle/>
          <a:p>
            <a:endParaRPr lang="en-US" dirty="0"/>
          </a:p>
        </p:txBody>
      </p:sp>
      <p:sp>
        <p:nvSpPr>
          <p:cNvPr id="6" name="Picture Placeholder 3"/>
          <p:cNvSpPr>
            <a:spLocks noGrp="1"/>
          </p:cNvSpPr>
          <p:nvPr>
            <p:ph type="pic" sz="quarter" idx="12"/>
          </p:nvPr>
        </p:nvSpPr>
        <p:spPr>
          <a:xfrm>
            <a:off x="6092776" y="1303867"/>
            <a:ext cx="2822625" cy="1425618"/>
          </a:xfrm>
        </p:spPr>
        <p:txBody>
          <a:bodyPr/>
          <a:lstStyle/>
          <a:p>
            <a:endParaRPr lang="en-US" dirty="0"/>
          </a:p>
        </p:txBody>
      </p:sp>
      <p:sp>
        <p:nvSpPr>
          <p:cNvPr id="7" name="Picture Placeholder 3"/>
          <p:cNvSpPr>
            <a:spLocks noGrp="1"/>
          </p:cNvSpPr>
          <p:nvPr>
            <p:ph type="pic" sz="quarter" idx="13"/>
          </p:nvPr>
        </p:nvSpPr>
        <p:spPr>
          <a:xfrm>
            <a:off x="3132667" y="1303867"/>
            <a:ext cx="2853266" cy="1425618"/>
          </a:xfrm>
        </p:spPr>
        <p:txBody>
          <a:bodyPr/>
          <a:lstStyle/>
          <a:p>
            <a:endParaRPr lang="en-US" dirty="0"/>
          </a:p>
        </p:txBody>
      </p:sp>
      <p:sp>
        <p:nvSpPr>
          <p:cNvPr id="8" name="Picture Placeholder 3"/>
          <p:cNvSpPr>
            <a:spLocks noGrp="1"/>
          </p:cNvSpPr>
          <p:nvPr>
            <p:ph type="pic" sz="quarter" idx="14"/>
          </p:nvPr>
        </p:nvSpPr>
        <p:spPr>
          <a:xfrm>
            <a:off x="220134" y="2878669"/>
            <a:ext cx="2794000" cy="1582257"/>
          </a:xfrm>
        </p:spPr>
        <p:txBody>
          <a:bodyPr/>
          <a:lstStyle/>
          <a:p>
            <a:endParaRPr lang="en-US" dirty="0"/>
          </a:p>
        </p:txBody>
      </p:sp>
      <p:sp>
        <p:nvSpPr>
          <p:cNvPr id="9" name="Picture Placeholder 3"/>
          <p:cNvSpPr>
            <a:spLocks noGrp="1"/>
          </p:cNvSpPr>
          <p:nvPr>
            <p:ph type="pic" sz="quarter" idx="15"/>
          </p:nvPr>
        </p:nvSpPr>
        <p:spPr>
          <a:xfrm>
            <a:off x="6092776" y="2878669"/>
            <a:ext cx="2822625" cy="1582257"/>
          </a:xfrm>
        </p:spPr>
        <p:txBody>
          <a:bodyPr/>
          <a:lstStyle/>
          <a:p>
            <a:endParaRPr lang="en-US" dirty="0"/>
          </a:p>
        </p:txBody>
      </p:sp>
      <p:sp>
        <p:nvSpPr>
          <p:cNvPr id="10" name="Picture Placeholder 3"/>
          <p:cNvSpPr>
            <a:spLocks noGrp="1"/>
          </p:cNvSpPr>
          <p:nvPr>
            <p:ph type="pic" sz="quarter" idx="16"/>
          </p:nvPr>
        </p:nvSpPr>
        <p:spPr>
          <a:xfrm>
            <a:off x="3120975" y="2878669"/>
            <a:ext cx="2864958" cy="1582257"/>
          </a:xfrm>
        </p:spPr>
        <p:txBody>
          <a:bodyPr/>
          <a:lstStyle/>
          <a:p>
            <a:endParaRPr lang="en-US" dirty="0"/>
          </a:p>
        </p:txBody>
      </p:sp>
      <p:sp>
        <p:nvSpPr>
          <p:cNvPr id="11" name="Picture Placeholder 3"/>
          <p:cNvSpPr>
            <a:spLocks noGrp="1"/>
          </p:cNvSpPr>
          <p:nvPr>
            <p:ph type="pic" sz="quarter" idx="17"/>
          </p:nvPr>
        </p:nvSpPr>
        <p:spPr>
          <a:xfrm>
            <a:off x="220134" y="4610108"/>
            <a:ext cx="2794000" cy="1575415"/>
          </a:xfrm>
        </p:spPr>
        <p:txBody>
          <a:bodyPr/>
          <a:lstStyle/>
          <a:p>
            <a:endParaRPr lang="en-US" dirty="0"/>
          </a:p>
        </p:txBody>
      </p:sp>
      <p:sp>
        <p:nvSpPr>
          <p:cNvPr id="12" name="Picture Placeholder 3"/>
          <p:cNvSpPr>
            <a:spLocks noGrp="1"/>
          </p:cNvSpPr>
          <p:nvPr>
            <p:ph type="pic" sz="quarter" idx="18"/>
          </p:nvPr>
        </p:nvSpPr>
        <p:spPr>
          <a:xfrm>
            <a:off x="6092776" y="4610108"/>
            <a:ext cx="2822625" cy="1575415"/>
          </a:xfrm>
        </p:spPr>
        <p:txBody>
          <a:bodyPr/>
          <a:lstStyle/>
          <a:p>
            <a:endParaRPr lang="en-US" dirty="0"/>
          </a:p>
        </p:txBody>
      </p:sp>
      <p:sp>
        <p:nvSpPr>
          <p:cNvPr id="13" name="Picture Placeholder 3"/>
          <p:cNvSpPr>
            <a:spLocks noGrp="1"/>
          </p:cNvSpPr>
          <p:nvPr>
            <p:ph type="pic" sz="quarter" idx="19"/>
          </p:nvPr>
        </p:nvSpPr>
        <p:spPr>
          <a:xfrm>
            <a:off x="3120975" y="4610108"/>
            <a:ext cx="2864958" cy="1575415"/>
          </a:xfrm>
        </p:spPr>
        <p:txBody>
          <a:bodyPr/>
          <a:lstStyle/>
          <a:p>
            <a:endParaRPr lang="en-US" dirty="0"/>
          </a:p>
        </p:txBody>
      </p:sp>
    </p:spTree>
    <p:extLst>
      <p:ext uri="{BB962C8B-B14F-4D97-AF65-F5344CB8AC3E}">
        <p14:creationId xmlns:p14="http://schemas.microsoft.com/office/powerpoint/2010/main" val="345671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8873067" cy="4749800"/>
          </a:xfrm>
        </p:spPr>
        <p:txBody>
          <a:bodyPr>
            <a:noAutofit/>
          </a:bodyPr>
          <a:lstStyle>
            <a:lvl1pPr marL="0" indent="0">
              <a:spcAft>
                <a:spcPts val="450"/>
              </a:spcAft>
              <a:buFontTx/>
              <a:buNone/>
              <a:defRPr sz="1800"/>
            </a:lvl1pPr>
            <a:lvl2pPr marL="349758" indent="-214313">
              <a:spcAft>
                <a:spcPts val="450"/>
              </a:spcAft>
              <a:buFont typeface="Lucida Grande"/>
              <a:buChar char="•"/>
              <a:defRPr sz="1575"/>
            </a:lvl2pPr>
            <a:lvl3pPr>
              <a:spcAft>
                <a:spcPts val="450"/>
              </a:spcAft>
              <a:defRPr sz="1575"/>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7" name="Title 6"/>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2362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600200"/>
            <a:ext cx="4191000" cy="4621678"/>
          </a:xfrm>
        </p:spPr>
        <p:txBody>
          <a:bodyPr lIns="274320" rIns="274320"/>
          <a:lstStyle>
            <a:lvl1pPr>
              <a:spcAft>
                <a:spcPts val="450"/>
              </a:spcAft>
              <a:defRPr sz="1800">
                <a:solidFill>
                  <a:schemeClr val="bg1">
                    <a:lumMod val="85000"/>
                    <a:lumOff val="15000"/>
                  </a:schemeClr>
                </a:solidFill>
              </a:defRPr>
            </a:lvl1pPr>
            <a:lvl2pPr>
              <a:spcAft>
                <a:spcPts val="450"/>
              </a:spcAft>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4563536" y="1600200"/>
            <a:ext cx="4351865" cy="4621678"/>
          </a:xfrm>
        </p:spPr>
        <p:txBody>
          <a:bodyPr lIns="274320" rIns="274320"/>
          <a:lstStyle>
            <a:lvl1pPr>
              <a:spcAft>
                <a:spcPts val="450"/>
              </a:spcAft>
              <a:defRPr sz="1800">
                <a:solidFill>
                  <a:schemeClr val="bg1">
                    <a:lumMod val="85000"/>
                    <a:lumOff val="15000"/>
                  </a:schemeClr>
                </a:solidFill>
              </a:defRPr>
            </a:lvl1pPr>
            <a:lvl2pPr>
              <a:spcAft>
                <a:spcPts val="450"/>
              </a:spcAft>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66170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254000" y="1371600"/>
            <a:ext cx="4216401" cy="2253044"/>
          </a:xfrm>
        </p:spPr>
        <p:txBody>
          <a:bodyPr/>
          <a:lstStyle/>
          <a:p>
            <a:endParaRPr lang="en-US" dirty="0"/>
          </a:p>
        </p:txBody>
      </p:sp>
      <p:sp>
        <p:nvSpPr>
          <p:cNvPr id="4" name="Picture Placeholder 3"/>
          <p:cNvSpPr>
            <a:spLocks noGrp="1"/>
          </p:cNvSpPr>
          <p:nvPr>
            <p:ph type="pic" sz="quarter" idx="11"/>
          </p:nvPr>
        </p:nvSpPr>
        <p:spPr>
          <a:xfrm>
            <a:off x="4656667" y="1371600"/>
            <a:ext cx="4207934" cy="2253044"/>
          </a:xfrm>
        </p:spPr>
        <p:txBody>
          <a:bodyPr/>
          <a:lstStyle/>
          <a:p>
            <a:endParaRPr lang="en-US" dirty="0"/>
          </a:p>
        </p:txBody>
      </p:sp>
      <p:sp>
        <p:nvSpPr>
          <p:cNvPr id="5" name="Picture Placeholder 3"/>
          <p:cNvSpPr>
            <a:spLocks noGrp="1"/>
          </p:cNvSpPr>
          <p:nvPr>
            <p:ph type="pic" sz="quarter" idx="12"/>
          </p:nvPr>
        </p:nvSpPr>
        <p:spPr>
          <a:xfrm>
            <a:off x="254000" y="3784602"/>
            <a:ext cx="4216401" cy="2459799"/>
          </a:xfrm>
        </p:spPr>
        <p:txBody>
          <a:bodyPr/>
          <a:lstStyle/>
          <a:p>
            <a:endParaRPr lang="en-US" dirty="0"/>
          </a:p>
        </p:txBody>
      </p:sp>
      <p:sp>
        <p:nvSpPr>
          <p:cNvPr id="6" name="Picture Placeholder 3"/>
          <p:cNvSpPr>
            <a:spLocks noGrp="1"/>
          </p:cNvSpPr>
          <p:nvPr>
            <p:ph type="pic" sz="quarter" idx="13"/>
          </p:nvPr>
        </p:nvSpPr>
        <p:spPr>
          <a:xfrm>
            <a:off x="4656667" y="3784600"/>
            <a:ext cx="4207934" cy="2459800"/>
          </a:xfrm>
        </p:spPr>
        <p:txBody>
          <a:bodyPr/>
          <a:lstStyle/>
          <a:p>
            <a:endParaRPr lang="en-US" dirty="0"/>
          </a:p>
        </p:txBody>
      </p:sp>
    </p:spTree>
    <p:extLst>
      <p:ext uri="{BB962C8B-B14F-4D97-AF65-F5344CB8AC3E}">
        <p14:creationId xmlns:p14="http://schemas.microsoft.com/office/powerpoint/2010/main" val="17291352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6096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0"/>
            <a:ext cx="6138333" cy="991352"/>
          </a:xfrm>
          <a:prstGeom prst="rect">
            <a:avLst/>
          </a:prstGeom>
          <a:noFill/>
        </p:spPr>
        <p:txBody>
          <a:bodyPr vert="horz" lIns="27432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 y="1490133"/>
            <a:ext cx="8847667" cy="4707466"/>
          </a:xfrm>
          <a:prstGeom prst="rect">
            <a:avLst/>
          </a:prstGeom>
        </p:spPr>
        <p:txBody>
          <a:bodyPr vert="horz" lIns="274320" tIns="45720" rIns="27432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28507685"/>
      </p:ext>
    </p:extLst>
  </p:cSld>
  <p:clrMap bg1="dk1" tx1="lt1" bg2="dk2" tx2="lt2" accent1="accent1" accent2="accent2" accent3="accent3" accent4="accent4" accent5="accent5" accent6="accent6" hlink="hlink" folHlink="folHlink"/>
  <p:sldLayoutIdLst>
    <p:sldLayoutId id="2147483650" r:id="rId1"/>
    <p:sldLayoutId id="2147483652" r:id="rId2"/>
    <p:sldLayoutId id="2147483654" r:id="rId3"/>
    <p:sldLayoutId id="2147483653" r:id="rId4"/>
  </p:sldLayoutIdLst>
  <p:txStyles>
    <p:titleStyle>
      <a:lvl1pPr algn="l" defTabSz="342900" rtl="0" eaLnBrk="1" latinLnBrk="0" hangingPunct="1">
        <a:spcBef>
          <a:spcPct val="0"/>
        </a:spcBef>
        <a:buNone/>
        <a:defRPr sz="1800" kern="1200" cap="all" spc="150">
          <a:solidFill>
            <a:srgbClr val="EEB211"/>
          </a:solidFill>
          <a:latin typeface="Calibri"/>
          <a:ea typeface="+mj-ea"/>
          <a:cs typeface="+mj-cs"/>
        </a:defRPr>
      </a:lvl1pPr>
    </p:titleStyle>
    <p:bodyStyle>
      <a:lvl1pPr marL="0" indent="0" algn="l" defTabSz="342900" rtl="0" eaLnBrk="1" latinLnBrk="0" hangingPunct="1">
        <a:spcBef>
          <a:spcPct val="20000"/>
        </a:spcBef>
        <a:buFont typeface="Arial"/>
        <a:buNone/>
        <a:defRPr sz="2400" kern="1200">
          <a:solidFill>
            <a:schemeClr val="bg1">
              <a:lumMod val="50000"/>
              <a:lumOff val="50000"/>
            </a:schemeClr>
          </a:solidFill>
          <a:latin typeface="+mn-lt"/>
          <a:ea typeface="+mn-ea"/>
          <a:cs typeface="+mn-cs"/>
        </a:defRPr>
      </a:lvl1pPr>
      <a:lvl2pPr marL="349758" indent="-214313" algn="l" defTabSz="342900" rtl="0" eaLnBrk="1" latinLnBrk="0" hangingPunct="1">
        <a:spcBef>
          <a:spcPct val="20000"/>
        </a:spcBef>
        <a:buFont typeface="Arial"/>
        <a:buChar char="•"/>
        <a:defRPr sz="2100" kern="1200">
          <a:solidFill>
            <a:schemeClr val="bg1">
              <a:lumMod val="50000"/>
              <a:lumOff val="50000"/>
            </a:schemeClr>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bg1">
              <a:lumMod val="50000"/>
              <a:lumOff val="50000"/>
            </a:schemeClr>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4pPr>
      <a:lvl5pPr marL="15430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5765800" cy="991352"/>
          </a:xfrm>
          <a:prstGeom prst="rect">
            <a:avLst/>
          </a:prstGeom>
          <a:solidFill>
            <a:schemeClr val="bg1"/>
          </a:solidFill>
        </p:spPr>
        <p:txBody>
          <a:bodyPr vert="horz" lIns="27432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1" y="1363133"/>
            <a:ext cx="8924509" cy="4834466"/>
          </a:xfrm>
          <a:prstGeom prst="rect">
            <a:avLst/>
          </a:prstGeom>
        </p:spPr>
        <p:txBody>
          <a:bodyPr vert="horz" lIns="274320" tIns="45720" rIns="27432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342900" rtl="0" eaLnBrk="1" latinLnBrk="0" hangingPunct="1">
        <a:spcBef>
          <a:spcPct val="0"/>
        </a:spcBef>
        <a:buNone/>
        <a:defRPr sz="1800" kern="1200" cap="all" spc="150">
          <a:solidFill>
            <a:srgbClr val="EEB211"/>
          </a:solidFill>
          <a:latin typeface="Calibri"/>
          <a:ea typeface="+mj-ea"/>
          <a:cs typeface="+mj-cs"/>
        </a:defRPr>
      </a:lvl1pPr>
    </p:titleStyle>
    <p:bodyStyle>
      <a:lvl1pPr marL="0" indent="0" algn="l" defTabSz="342900" rtl="0" eaLnBrk="1" latinLnBrk="0" hangingPunct="1">
        <a:spcBef>
          <a:spcPct val="20000"/>
        </a:spcBef>
        <a:buFont typeface="Arial"/>
        <a:buNone/>
        <a:defRPr sz="2400" kern="1200">
          <a:solidFill>
            <a:srgbClr val="262626"/>
          </a:solidFill>
          <a:latin typeface="+mn-lt"/>
          <a:ea typeface="+mn-ea"/>
          <a:cs typeface="+mn-cs"/>
        </a:defRPr>
      </a:lvl1pPr>
      <a:lvl2pPr marL="349758" indent="-214313" algn="l" defTabSz="342900" rtl="0" eaLnBrk="1" latinLnBrk="0" hangingPunct="1">
        <a:spcBef>
          <a:spcPct val="20000"/>
        </a:spcBef>
        <a:buFont typeface="Arial"/>
        <a:buChar char="•"/>
        <a:defRPr sz="2100" kern="1200">
          <a:solidFill>
            <a:srgbClr val="262626"/>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262626"/>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4pPr>
      <a:lvl5pPr marL="15430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Flight delay prediction based on machine learning</a:t>
            </a:r>
          </a:p>
        </p:txBody>
      </p:sp>
      <p:sp>
        <p:nvSpPr>
          <p:cNvPr id="3" name="Subtitle 2"/>
          <p:cNvSpPr>
            <a:spLocks noGrp="1"/>
          </p:cNvSpPr>
          <p:nvPr>
            <p:ph type="subTitle" idx="1"/>
          </p:nvPr>
        </p:nvSpPr>
        <p:spPr/>
        <p:txBody>
          <a:bodyPr/>
          <a:lstStyle/>
          <a:p>
            <a:r>
              <a:rPr lang="en-US" sz="2400" b="1" dirty="0"/>
              <a:t>Jun Chen</a:t>
            </a:r>
          </a:p>
          <a:p>
            <a:r>
              <a:rPr lang="en-US" sz="2400" b="1" dirty="0"/>
              <a:t>Shuai Liu</a:t>
            </a:r>
          </a:p>
        </p:txBody>
      </p:sp>
    </p:spTree>
    <p:extLst>
      <p:ext uri="{BB962C8B-B14F-4D97-AF65-F5344CB8AC3E}">
        <p14:creationId xmlns:p14="http://schemas.microsoft.com/office/powerpoint/2010/main" val="1982245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6FFE-B7B2-441A-951C-70690E2C6F33}"/>
              </a:ext>
            </a:extLst>
          </p:cNvPr>
          <p:cNvSpPr>
            <a:spLocks noGrp="1"/>
          </p:cNvSpPr>
          <p:nvPr>
            <p:ph type="title"/>
          </p:nvPr>
        </p:nvSpPr>
        <p:spPr>
          <a:xfrm>
            <a:off x="0" y="140444"/>
            <a:ext cx="6289040" cy="991352"/>
          </a:xfrm>
        </p:spPr>
        <p:txBody>
          <a:bodyPr/>
          <a:lstStyle/>
          <a:p>
            <a:r>
              <a:rPr lang="en-US" sz="3200" dirty="0">
                <a:latin typeface="OpenSans-Regular"/>
              </a:rPr>
              <a:t>machine learning models </a:t>
            </a:r>
          </a:p>
        </p:txBody>
      </p:sp>
      <p:sp>
        <p:nvSpPr>
          <p:cNvPr id="3" name="Content Placeholder 2">
            <a:extLst>
              <a:ext uri="{FF2B5EF4-FFF2-40B4-BE49-F238E27FC236}">
                <a16:creationId xmlns:a16="http://schemas.microsoft.com/office/drawing/2014/main" id="{60867F5D-B46D-49AB-BEDF-15B9A0DC3B87}"/>
              </a:ext>
            </a:extLst>
          </p:cNvPr>
          <p:cNvSpPr>
            <a:spLocks noGrp="1"/>
          </p:cNvSpPr>
          <p:nvPr>
            <p:ph sz="half" idx="1"/>
          </p:nvPr>
        </p:nvSpPr>
        <p:spPr>
          <a:xfrm>
            <a:off x="211668" y="1135185"/>
            <a:ext cx="8073688" cy="4765611"/>
          </a:xfrm>
        </p:spPr>
        <p:txBody>
          <a:bodyPr/>
          <a:lstStyle/>
          <a:p>
            <a:pPr marL="285750" indent="-285750">
              <a:buFont typeface="Arial" panose="020B0604020202020204" pitchFamily="34" charset="0"/>
              <a:buChar char="•"/>
            </a:pPr>
            <a:r>
              <a:rPr lang="en-US" sz="1800" dirty="0" err="1">
                <a:solidFill>
                  <a:srgbClr val="000000"/>
                </a:solidFill>
                <a:effectLst/>
                <a:latin typeface="Arial" panose="020B0604020202020204" pitchFamily="34" charset="0"/>
                <a:ea typeface="MS Mincho" panose="02020609040205080304" pitchFamily="49" charset="-128"/>
              </a:rPr>
              <a:t>EXtreme</a:t>
            </a:r>
            <a:r>
              <a:rPr lang="en-US" sz="1800" dirty="0">
                <a:solidFill>
                  <a:srgbClr val="000000"/>
                </a:solidFill>
                <a:effectLst/>
                <a:latin typeface="Arial" panose="020B0604020202020204" pitchFamily="34" charset="0"/>
                <a:ea typeface="MS Mincho" panose="02020609040205080304" pitchFamily="49" charset="-128"/>
              </a:rPr>
              <a:t> Gradient Boosting (</a:t>
            </a:r>
            <a:r>
              <a:rPr lang="en-US" sz="1800" dirty="0" err="1">
                <a:solidFill>
                  <a:srgbClr val="000000"/>
                </a:solidFill>
                <a:effectLst/>
                <a:latin typeface="Arial" panose="020B0604020202020204" pitchFamily="34" charset="0"/>
                <a:ea typeface="MS Mincho" panose="02020609040205080304" pitchFamily="49" charset="-128"/>
              </a:rPr>
              <a:t>XGBoost</a:t>
            </a:r>
            <a:r>
              <a:rPr lang="en-US" sz="1800" dirty="0">
                <a:solidFill>
                  <a:srgbClr val="000000"/>
                </a:solidFill>
                <a:effectLst/>
                <a:latin typeface="Arial" panose="020B0604020202020204" pitchFamily="34" charset="0"/>
                <a:ea typeface="MS Mincho" panose="02020609040205080304" pitchFamily="49" charset="-128"/>
              </a:rPr>
              <a:t>) is a machine learning technique.</a:t>
            </a:r>
          </a:p>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rPr>
              <a:t>As an open source package, </a:t>
            </a:r>
            <a:r>
              <a:rPr lang="en-US" sz="1800" dirty="0" err="1">
                <a:solidFill>
                  <a:srgbClr val="000000"/>
                </a:solidFill>
                <a:effectLst/>
                <a:latin typeface="Arial" panose="020B0604020202020204" pitchFamily="34" charset="0"/>
                <a:ea typeface="MS Mincho" panose="02020609040205080304" pitchFamily="49" charset="-128"/>
              </a:rPr>
              <a:t>XGBoost</a:t>
            </a:r>
            <a:r>
              <a:rPr lang="en-US" sz="1800" dirty="0">
                <a:solidFill>
                  <a:srgbClr val="000000"/>
                </a:solidFill>
                <a:effectLst/>
                <a:latin typeface="Arial" panose="020B0604020202020204" pitchFamily="34" charset="0"/>
                <a:ea typeface="MS Mincho" panose="02020609040205080304" pitchFamily="49" charset="-128"/>
              </a:rPr>
              <a:t> has been widely recognized in a number of machine learning and data mining challenges</a:t>
            </a:r>
            <a:r>
              <a:rPr lang="en-US" dirty="0">
                <a:solidFill>
                  <a:srgbClr val="000000"/>
                </a:solidFill>
                <a:latin typeface="Arial" panose="020B0604020202020204" pitchFamily="34" charset="0"/>
                <a:ea typeface="MS Mincho" panose="02020609040205080304" pitchFamily="49" charset="-128"/>
              </a:rPr>
              <a:t>.</a:t>
            </a:r>
          </a:p>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rPr>
              <a:t>17 solutions used </a:t>
            </a:r>
            <a:r>
              <a:rPr lang="en-US" sz="1800" dirty="0" err="1">
                <a:solidFill>
                  <a:srgbClr val="000000"/>
                </a:solidFill>
                <a:effectLst/>
                <a:latin typeface="Arial" panose="020B0604020202020204" pitchFamily="34" charset="0"/>
                <a:ea typeface="MS Mincho" panose="02020609040205080304" pitchFamily="49" charset="-128"/>
              </a:rPr>
              <a:t>XGBoost</a:t>
            </a:r>
            <a:r>
              <a:rPr lang="en-US" sz="1800" dirty="0">
                <a:solidFill>
                  <a:srgbClr val="000000"/>
                </a:solidFill>
                <a:effectLst/>
                <a:latin typeface="Arial" panose="020B0604020202020204" pitchFamily="34" charset="0"/>
                <a:ea typeface="MS Mincho" panose="02020609040205080304" pitchFamily="49" charset="-128"/>
              </a:rPr>
              <a:t> among the 29 challenge winning solutions published at Kaggle’s blog in 2015 and the top-10 winning teams used </a:t>
            </a:r>
            <a:r>
              <a:rPr lang="en-US" sz="1800" dirty="0" err="1">
                <a:solidFill>
                  <a:srgbClr val="000000"/>
                </a:solidFill>
                <a:effectLst/>
                <a:latin typeface="Arial" panose="020B0604020202020204" pitchFamily="34" charset="0"/>
                <a:ea typeface="MS Mincho" panose="02020609040205080304" pitchFamily="49" charset="-128"/>
              </a:rPr>
              <a:t>XGBoost</a:t>
            </a:r>
            <a:r>
              <a:rPr lang="en-US" sz="1800" dirty="0">
                <a:solidFill>
                  <a:srgbClr val="000000"/>
                </a:solidFill>
                <a:effectLst/>
                <a:latin typeface="Arial" panose="020B0604020202020204" pitchFamily="34" charset="0"/>
                <a:ea typeface="MS Mincho" panose="02020609040205080304" pitchFamily="49" charset="-128"/>
              </a:rPr>
              <a:t> in KD</a:t>
            </a:r>
          </a:p>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rPr>
              <a:t>Multiple machine learning models (Random Forest, Logistic Regression, </a:t>
            </a:r>
            <a:r>
              <a:rPr lang="en-US" sz="1800" dirty="0" err="1">
                <a:solidFill>
                  <a:srgbClr val="000000"/>
                </a:solidFill>
                <a:effectLst/>
                <a:latin typeface="Arial" panose="020B0604020202020204" pitchFamily="34" charset="0"/>
                <a:ea typeface="MS Mincho" panose="02020609040205080304" pitchFamily="49" charset="-128"/>
              </a:rPr>
              <a:t>GradientBoost</a:t>
            </a:r>
            <a:r>
              <a:rPr lang="en-US" sz="1800" dirty="0">
                <a:solidFill>
                  <a:srgbClr val="000000"/>
                </a:solidFill>
                <a:effectLst/>
                <a:latin typeface="Arial" panose="020B0604020202020204" pitchFamily="34" charset="0"/>
                <a:ea typeface="MS Mincho" panose="02020609040205080304" pitchFamily="49" charset="-128"/>
              </a:rPr>
              <a:t>, AdaBoost, </a:t>
            </a:r>
            <a:r>
              <a:rPr lang="en-US" sz="1800" dirty="0" err="1">
                <a:solidFill>
                  <a:srgbClr val="000000"/>
                </a:solidFill>
                <a:effectLst/>
                <a:latin typeface="Arial" panose="020B0604020202020204" pitchFamily="34" charset="0"/>
                <a:ea typeface="MS Mincho" panose="02020609040205080304" pitchFamily="49" charset="-128"/>
              </a:rPr>
              <a:t>GaussianNB</a:t>
            </a:r>
            <a:r>
              <a:rPr lang="en-US" sz="1800" dirty="0">
                <a:solidFill>
                  <a:srgbClr val="000000"/>
                </a:solidFill>
                <a:effectLst/>
                <a:latin typeface="Arial" panose="020B0604020202020204" pitchFamily="34" charset="0"/>
                <a:ea typeface="MS Mincho" panose="02020609040205080304" pitchFamily="49" charset="-128"/>
              </a:rPr>
              <a:t>, KNN, MLP) in the study were evaluated with </a:t>
            </a:r>
            <a:r>
              <a:rPr lang="en-US" sz="1800" dirty="0" err="1">
                <a:solidFill>
                  <a:srgbClr val="000000"/>
                </a:solidFill>
                <a:effectLst/>
                <a:latin typeface="Arial" panose="020B0604020202020204" pitchFamily="34" charset="0"/>
                <a:ea typeface="MS Mincho" panose="02020609040205080304" pitchFamily="49" charset="-128"/>
              </a:rPr>
              <a:t>XGBoost</a:t>
            </a:r>
            <a:r>
              <a:rPr lang="en-US" sz="1800" dirty="0">
                <a:solidFill>
                  <a:srgbClr val="000000"/>
                </a:solidFill>
                <a:effectLst/>
                <a:latin typeface="Arial" panose="020B0604020202020204" pitchFamily="34" charset="0"/>
                <a:ea typeface="MS Mincho" panose="02020609040205080304" pitchFamily="49" charset="-128"/>
              </a:rPr>
              <a:t>. </a:t>
            </a:r>
            <a:endParaRPr lang="en-US" sz="1800" dirty="0">
              <a:solidFill>
                <a:srgbClr val="000000"/>
              </a:solidFill>
              <a:latin typeface="Arial" panose="020B0604020202020204" pitchFamily="34" charset="0"/>
              <a:ea typeface="DengXian" panose="02010600030101010101" pitchFamily="2" charset="-122"/>
            </a:endParaRPr>
          </a:p>
        </p:txBody>
      </p:sp>
      <p:pic>
        <p:nvPicPr>
          <p:cNvPr id="4" name="Audio 3">
            <a:hlinkClick r:id="" action="ppaction://media"/>
            <a:extLst>
              <a:ext uri="{FF2B5EF4-FFF2-40B4-BE49-F238E27FC236}">
                <a16:creationId xmlns:a16="http://schemas.microsoft.com/office/drawing/2014/main" id="{47DFDEF1-C304-4323-BE7E-7DB5DB3BDC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52300533"/>
      </p:ext>
    </p:extLst>
  </p:cSld>
  <p:clrMapOvr>
    <a:masterClrMapping/>
  </p:clrMapOvr>
  <mc:AlternateContent xmlns:mc="http://schemas.openxmlformats.org/markup-compatibility/2006" xmlns:p14="http://schemas.microsoft.com/office/powerpoint/2010/main">
    <mc:Choice Requires="p14">
      <p:transition spd="slow" p14:dur="2000" advTm="69648"/>
    </mc:Choice>
    <mc:Fallback xmlns="">
      <p:transition spd="slow" advTm="69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1B47-36B1-4F6D-A813-F711C97FBFC6}"/>
              </a:ext>
            </a:extLst>
          </p:cNvPr>
          <p:cNvSpPr>
            <a:spLocks noGrp="1"/>
          </p:cNvSpPr>
          <p:nvPr>
            <p:ph type="title"/>
          </p:nvPr>
        </p:nvSpPr>
        <p:spPr/>
        <p:txBody>
          <a:bodyPr/>
          <a:lstStyle/>
          <a:p>
            <a:r>
              <a:rPr kumimoji="0" lang="en-US" altLang="en-US" sz="1800" b="0" i="0" u="none" strike="noStrike" cap="none" normalizeH="0" baseline="0" dirty="0">
                <a:ln>
                  <a:noFill/>
                </a:ln>
                <a:solidFill>
                  <a:srgbClr val="000000"/>
                </a:solidFill>
                <a:effectLst/>
                <a:latin typeface="Arial" panose="020B0604020202020204" pitchFamily="34" charset="0"/>
                <a:ea typeface="MS Mincho" panose="02020609040205080304" pitchFamily="49" charset="-128"/>
                <a:cs typeface="Arial" panose="020B0604020202020204" pitchFamily="34" charset="0"/>
              </a:rPr>
              <a:t>Methodology Flowchart</a:t>
            </a:r>
            <a:endParaRPr lang="en-US" dirty="0"/>
          </a:p>
        </p:txBody>
      </p:sp>
      <p:sp>
        <p:nvSpPr>
          <p:cNvPr id="5" name="Rectangle 2">
            <a:extLst>
              <a:ext uri="{FF2B5EF4-FFF2-40B4-BE49-F238E27FC236}">
                <a16:creationId xmlns:a16="http://schemas.microsoft.com/office/drawing/2014/main" id="{BBB15760-6B0B-4940-9713-44D4F9C44171}"/>
              </a:ext>
            </a:extLst>
          </p:cNvPr>
          <p:cNvSpPr>
            <a:spLocks noChangeArrowheads="1"/>
          </p:cNvSpPr>
          <p:nvPr/>
        </p:nvSpPr>
        <p:spPr bwMode="auto">
          <a:xfrm>
            <a:off x="433753" y="280181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30">
            <a:extLst>
              <a:ext uri="{FF2B5EF4-FFF2-40B4-BE49-F238E27FC236}">
                <a16:creationId xmlns:a16="http://schemas.microsoft.com/office/drawing/2014/main" id="{9CCCF6BF-AA8F-40E9-82DD-BF7810C26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23" y="2607637"/>
            <a:ext cx="8591691" cy="99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497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F2D9-6E68-4829-84E9-2D6704110011}"/>
              </a:ext>
            </a:extLst>
          </p:cNvPr>
          <p:cNvSpPr>
            <a:spLocks noGrp="1"/>
          </p:cNvSpPr>
          <p:nvPr>
            <p:ph type="title"/>
          </p:nvPr>
        </p:nvSpPr>
        <p:spPr/>
        <p:txBody>
          <a:bodyPr/>
          <a:lstStyle/>
          <a:p>
            <a:r>
              <a:rPr lang="en-US" dirty="0"/>
              <a:t>The delay status distribution</a:t>
            </a:r>
          </a:p>
        </p:txBody>
      </p:sp>
      <p:pic>
        <p:nvPicPr>
          <p:cNvPr id="5" name="Picture 4" descr="Chart, bar chart&#10;&#10;Description automatically generated">
            <a:extLst>
              <a:ext uri="{FF2B5EF4-FFF2-40B4-BE49-F238E27FC236}">
                <a16:creationId xmlns:a16="http://schemas.microsoft.com/office/drawing/2014/main" id="{15184697-822F-4C1A-81E3-B07056B178E7}"/>
              </a:ext>
            </a:extLst>
          </p:cNvPr>
          <p:cNvPicPr/>
          <p:nvPr/>
        </p:nvPicPr>
        <p:blipFill>
          <a:blip r:embed="rId2"/>
          <a:stretch>
            <a:fillRect/>
          </a:stretch>
        </p:blipFill>
        <p:spPr>
          <a:xfrm>
            <a:off x="1850707" y="991352"/>
            <a:ext cx="5015865" cy="3326765"/>
          </a:xfrm>
          <a:prstGeom prst="rect">
            <a:avLst/>
          </a:prstGeom>
        </p:spPr>
      </p:pic>
      <p:sp>
        <p:nvSpPr>
          <p:cNvPr id="7" name="TextBox 6">
            <a:extLst>
              <a:ext uri="{FF2B5EF4-FFF2-40B4-BE49-F238E27FC236}">
                <a16:creationId xmlns:a16="http://schemas.microsoft.com/office/drawing/2014/main" id="{CFD4A8B9-E9C3-4347-BD1F-070C0F38552A}"/>
              </a:ext>
            </a:extLst>
          </p:cNvPr>
          <p:cNvSpPr txBox="1"/>
          <p:nvPr/>
        </p:nvSpPr>
        <p:spPr>
          <a:xfrm>
            <a:off x="528320" y="4570805"/>
            <a:ext cx="8402320" cy="1477328"/>
          </a:xfrm>
          <a:prstGeom prst="rect">
            <a:avLst/>
          </a:prstGeom>
          <a:noFill/>
        </p:spPr>
        <p:txBody>
          <a:bodyPr wrap="square">
            <a:spAutoFit/>
          </a:bodyPr>
          <a:lstStyle/>
          <a:p>
            <a:r>
              <a:rPr lang="en-US" sz="1800" dirty="0">
                <a:solidFill>
                  <a:srgbClr val="000000"/>
                </a:solidFill>
                <a:effectLst/>
                <a:latin typeface="Arial" panose="020B0604020202020204" pitchFamily="34" charset="0"/>
                <a:ea typeface="MS Mincho" panose="02020609040205080304" pitchFamily="49" charset="-128"/>
              </a:rPr>
              <a:t>Synthetic Minority Oversampling Technique (SMOTE) is a very popular oversampling method that was proposed to improve random oversampling with low-dimensional data. So, we will apply SMOTE (Synthetic Minority Oversampling Technique) to oversample the dataset and then the models can learn more efficiently </a:t>
            </a:r>
            <a:endParaRPr lang="en-US" dirty="0"/>
          </a:p>
        </p:txBody>
      </p:sp>
    </p:spTree>
    <p:extLst>
      <p:ext uri="{BB962C8B-B14F-4D97-AF65-F5344CB8AC3E}">
        <p14:creationId xmlns:p14="http://schemas.microsoft.com/office/powerpoint/2010/main" val="342180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3F5A-4385-4821-8216-5B462762145F}"/>
              </a:ext>
            </a:extLst>
          </p:cNvPr>
          <p:cNvSpPr>
            <a:spLocks noGrp="1"/>
          </p:cNvSpPr>
          <p:nvPr>
            <p:ph type="title"/>
          </p:nvPr>
        </p:nvSpPr>
        <p:spPr>
          <a:xfrm>
            <a:off x="1" y="-1"/>
            <a:ext cx="6138333" cy="1100831"/>
          </a:xfrm>
        </p:spPr>
        <p:txBody>
          <a:bodyPr/>
          <a:lstStyle/>
          <a:p>
            <a:r>
              <a:rPr lang="en-US" dirty="0" err="1"/>
              <a:t>roC</a:t>
            </a:r>
            <a:r>
              <a:rPr lang="en-US" dirty="0"/>
              <a:t> Curve    (all variables)</a:t>
            </a:r>
            <a:br>
              <a:rPr lang="en-US" dirty="0"/>
            </a:br>
            <a:endParaRPr lang="en-US" dirty="0"/>
          </a:p>
        </p:txBody>
      </p:sp>
      <p:pic>
        <p:nvPicPr>
          <p:cNvPr id="6" name="Picture 5">
            <a:extLst>
              <a:ext uri="{FF2B5EF4-FFF2-40B4-BE49-F238E27FC236}">
                <a16:creationId xmlns:a16="http://schemas.microsoft.com/office/drawing/2014/main" id="{FF304673-330F-4FA6-9E49-1234A877F3D6}"/>
              </a:ext>
            </a:extLst>
          </p:cNvPr>
          <p:cNvPicPr>
            <a:picLocks noChangeAspect="1"/>
          </p:cNvPicPr>
          <p:nvPr/>
        </p:nvPicPr>
        <p:blipFill>
          <a:blip r:embed="rId3"/>
          <a:stretch>
            <a:fillRect/>
          </a:stretch>
        </p:blipFill>
        <p:spPr>
          <a:xfrm>
            <a:off x="720091" y="1272706"/>
            <a:ext cx="7954985" cy="4920610"/>
          </a:xfrm>
          <a:prstGeom prst="rect">
            <a:avLst/>
          </a:prstGeom>
        </p:spPr>
      </p:pic>
    </p:spTree>
    <p:extLst>
      <p:ext uri="{BB962C8B-B14F-4D97-AF65-F5344CB8AC3E}">
        <p14:creationId xmlns:p14="http://schemas.microsoft.com/office/powerpoint/2010/main" val="3908675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3F5A-4385-4821-8216-5B462762145F}"/>
              </a:ext>
            </a:extLst>
          </p:cNvPr>
          <p:cNvSpPr>
            <a:spLocks noGrp="1"/>
          </p:cNvSpPr>
          <p:nvPr>
            <p:ph type="title"/>
          </p:nvPr>
        </p:nvSpPr>
        <p:spPr/>
        <p:txBody>
          <a:bodyPr/>
          <a:lstStyle/>
          <a:p>
            <a:r>
              <a:rPr lang="en-US" dirty="0"/>
              <a:t>Cross validation accuracy (all variables)</a:t>
            </a:r>
          </a:p>
        </p:txBody>
      </p:sp>
      <p:pic>
        <p:nvPicPr>
          <p:cNvPr id="7" name="Picture 6">
            <a:extLst>
              <a:ext uri="{FF2B5EF4-FFF2-40B4-BE49-F238E27FC236}">
                <a16:creationId xmlns:a16="http://schemas.microsoft.com/office/drawing/2014/main" id="{CBCDB7B6-956D-4A34-8789-1C51BE9878E0}"/>
              </a:ext>
            </a:extLst>
          </p:cNvPr>
          <p:cNvPicPr>
            <a:picLocks noChangeAspect="1"/>
          </p:cNvPicPr>
          <p:nvPr/>
        </p:nvPicPr>
        <p:blipFill>
          <a:blip r:embed="rId2"/>
          <a:stretch>
            <a:fillRect/>
          </a:stretch>
        </p:blipFill>
        <p:spPr>
          <a:xfrm>
            <a:off x="1377896" y="1985176"/>
            <a:ext cx="6388207" cy="2577946"/>
          </a:xfrm>
          <a:prstGeom prst="rect">
            <a:avLst/>
          </a:prstGeom>
        </p:spPr>
      </p:pic>
    </p:spTree>
    <p:extLst>
      <p:ext uri="{BB962C8B-B14F-4D97-AF65-F5344CB8AC3E}">
        <p14:creationId xmlns:p14="http://schemas.microsoft.com/office/powerpoint/2010/main" val="244019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FF98A-9D00-4CF2-82C7-9F359FBE4AD7}"/>
              </a:ext>
            </a:extLst>
          </p:cNvPr>
          <p:cNvSpPr>
            <a:spLocks noGrp="1"/>
          </p:cNvSpPr>
          <p:nvPr>
            <p:ph type="title"/>
          </p:nvPr>
        </p:nvSpPr>
        <p:spPr/>
        <p:txBody>
          <a:bodyPr/>
          <a:lstStyle/>
          <a:p>
            <a:r>
              <a:rPr lang="en-US" dirty="0"/>
              <a:t>ROC curve  (only four variable)</a:t>
            </a:r>
          </a:p>
        </p:txBody>
      </p:sp>
      <p:pic>
        <p:nvPicPr>
          <p:cNvPr id="9" name="Picture 8">
            <a:extLst>
              <a:ext uri="{FF2B5EF4-FFF2-40B4-BE49-F238E27FC236}">
                <a16:creationId xmlns:a16="http://schemas.microsoft.com/office/drawing/2014/main" id="{A6341891-9A61-4EC1-8A09-5E7FCFD2DDEC}"/>
              </a:ext>
            </a:extLst>
          </p:cNvPr>
          <p:cNvPicPr>
            <a:picLocks noChangeAspect="1"/>
          </p:cNvPicPr>
          <p:nvPr/>
        </p:nvPicPr>
        <p:blipFill>
          <a:blip r:embed="rId3"/>
          <a:stretch>
            <a:fillRect/>
          </a:stretch>
        </p:blipFill>
        <p:spPr>
          <a:xfrm>
            <a:off x="711200" y="1181949"/>
            <a:ext cx="7563624" cy="4800772"/>
          </a:xfrm>
          <a:prstGeom prst="rect">
            <a:avLst/>
          </a:prstGeom>
        </p:spPr>
      </p:pic>
    </p:spTree>
    <p:extLst>
      <p:ext uri="{BB962C8B-B14F-4D97-AF65-F5344CB8AC3E}">
        <p14:creationId xmlns:p14="http://schemas.microsoft.com/office/powerpoint/2010/main" val="1667617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9DFF-D2F8-4931-AF62-F85785DB3828}"/>
              </a:ext>
            </a:extLst>
          </p:cNvPr>
          <p:cNvSpPr>
            <a:spLocks noGrp="1"/>
          </p:cNvSpPr>
          <p:nvPr>
            <p:ph type="title"/>
          </p:nvPr>
        </p:nvSpPr>
        <p:spPr/>
        <p:txBody>
          <a:bodyPr/>
          <a:lstStyle/>
          <a:p>
            <a:r>
              <a:rPr lang="en-US" dirty="0"/>
              <a:t>Cross validation accuracy (only four variables)</a:t>
            </a:r>
          </a:p>
        </p:txBody>
      </p:sp>
      <p:pic>
        <p:nvPicPr>
          <p:cNvPr id="6" name="Picture 5">
            <a:extLst>
              <a:ext uri="{FF2B5EF4-FFF2-40B4-BE49-F238E27FC236}">
                <a16:creationId xmlns:a16="http://schemas.microsoft.com/office/drawing/2014/main" id="{11264871-8AED-4875-914C-BCA00B62CD3A}"/>
              </a:ext>
            </a:extLst>
          </p:cNvPr>
          <p:cNvPicPr>
            <a:picLocks noChangeAspect="1"/>
          </p:cNvPicPr>
          <p:nvPr/>
        </p:nvPicPr>
        <p:blipFill>
          <a:blip r:embed="rId2"/>
          <a:stretch>
            <a:fillRect/>
          </a:stretch>
        </p:blipFill>
        <p:spPr>
          <a:xfrm>
            <a:off x="1120978" y="1911884"/>
            <a:ext cx="6902044" cy="3034232"/>
          </a:xfrm>
          <a:prstGeom prst="rect">
            <a:avLst/>
          </a:prstGeom>
        </p:spPr>
      </p:pic>
    </p:spTree>
    <p:extLst>
      <p:ext uri="{BB962C8B-B14F-4D97-AF65-F5344CB8AC3E}">
        <p14:creationId xmlns:p14="http://schemas.microsoft.com/office/powerpoint/2010/main" val="320103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762" y="1906693"/>
            <a:ext cx="7670798" cy="4673600"/>
          </a:xfrm>
        </p:spPr>
        <p:txBody>
          <a:bodyPr/>
          <a:lstStyle/>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rPr>
              <a:t>Several machine learning models have been evaluated.</a:t>
            </a:r>
          </a:p>
          <a:p>
            <a:pPr marL="285750" indent="-285750">
              <a:buFont typeface="Arial" panose="020B0604020202020204" pitchFamily="34" charset="0"/>
              <a:buChar char="•"/>
            </a:pPr>
            <a:r>
              <a:rPr lang="en-US" sz="1800" dirty="0" err="1">
                <a:solidFill>
                  <a:srgbClr val="000000"/>
                </a:solidFill>
                <a:effectLst/>
                <a:latin typeface="Arial" panose="020B0604020202020204" pitchFamily="34" charset="0"/>
                <a:ea typeface="MS Mincho" panose="02020609040205080304" pitchFamily="49" charset="-128"/>
              </a:rPr>
              <a:t>XGBoost</a:t>
            </a:r>
            <a:r>
              <a:rPr lang="en-US" sz="1800" dirty="0">
                <a:solidFill>
                  <a:srgbClr val="000000"/>
                </a:solidFill>
                <a:effectLst/>
                <a:latin typeface="Arial" panose="020B0604020202020204" pitchFamily="34" charset="0"/>
                <a:ea typeface="MS Mincho" panose="02020609040205080304" pitchFamily="49" charset="-128"/>
              </a:rPr>
              <a:t> has outperform the other methods based on all the criterions.</a:t>
            </a:r>
          </a:p>
          <a:p>
            <a:pPr marL="285750" indent="-285750">
              <a:buFont typeface="Arial" panose="020B0604020202020204" pitchFamily="34" charset="0"/>
              <a:buChar char="•"/>
            </a:pPr>
            <a:r>
              <a:rPr lang="en-US" dirty="0">
                <a:solidFill>
                  <a:srgbClr val="000000"/>
                </a:solidFill>
                <a:latin typeface="Arial" panose="020B0604020202020204" pitchFamily="34" charset="0"/>
                <a:ea typeface="MS Mincho" panose="02020609040205080304" pitchFamily="49" charset="-128"/>
              </a:rPr>
              <a:t>Using 9 variables can give high accuracy prediction. </a:t>
            </a:r>
          </a:p>
          <a:p>
            <a:pPr marL="285750" indent="-285750">
              <a:buFont typeface="Arial" panose="020B0604020202020204" pitchFamily="34" charset="0"/>
              <a:buChar char="•"/>
            </a:pPr>
            <a:r>
              <a:rPr lang="en-US" dirty="0">
                <a:solidFill>
                  <a:srgbClr val="000000"/>
                </a:solidFill>
                <a:latin typeface="Arial" panose="020B0604020202020204" pitchFamily="34" charset="0"/>
                <a:ea typeface="MS Mincho" panose="02020609040205080304" pitchFamily="49" charset="-128"/>
              </a:rPr>
              <a:t>Evaluate more datasets.</a:t>
            </a:r>
          </a:p>
          <a:p>
            <a:pPr marL="285750" indent="-28575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t>Conclusion </a:t>
            </a:r>
            <a:r>
              <a:rPr lang="en-US" altLang="zh-CN" dirty="0"/>
              <a:t>and </a:t>
            </a:r>
            <a:r>
              <a:rPr lang="en-US" dirty="0"/>
              <a:t>Next</a:t>
            </a:r>
            <a:endParaRPr lang="en-US" sz="900" dirty="0">
              <a:latin typeface="OpenSans-Regular"/>
            </a:endParaRPr>
          </a:p>
        </p:txBody>
      </p:sp>
    </p:spTree>
    <p:extLst>
      <p:ext uri="{BB962C8B-B14F-4D97-AF65-F5344CB8AC3E}">
        <p14:creationId xmlns:p14="http://schemas.microsoft.com/office/powerpoint/2010/main" val="1829009095"/>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762" y="1906693"/>
            <a:ext cx="7670798" cy="4673600"/>
          </a:xfrm>
        </p:spPr>
        <p:txBody>
          <a:bodyPr/>
          <a:lstStyle/>
          <a:p>
            <a:r>
              <a:rPr lang="en-US" sz="8000" dirty="0"/>
              <a:t>Thank you</a:t>
            </a:r>
          </a:p>
        </p:txBody>
      </p:sp>
      <p:sp>
        <p:nvSpPr>
          <p:cNvPr id="5" name="Title 4">
            <a:extLst>
              <a:ext uri="{FF2B5EF4-FFF2-40B4-BE49-F238E27FC236}">
                <a16:creationId xmlns:a16="http://schemas.microsoft.com/office/drawing/2014/main" id="{F3CAAD28-D4FF-496E-A9F4-2CFE1AB0CB4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291547651"/>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correlation between weather and delay</a:t>
            </a:r>
            <a:endParaRPr lang="en-US" sz="800" dirty="0">
              <a:latin typeface="OpenSans-Regular"/>
            </a:endParaRPr>
          </a:p>
        </p:txBody>
      </p:sp>
      <p:pic>
        <p:nvPicPr>
          <p:cNvPr id="7" name="Picture 6">
            <a:extLst>
              <a:ext uri="{FF2B5EF4-FFF2-40B4-BE49-F238E27FC236}">
                <a16:creationId xmlns:a16="http://schemas.microsoft.com/office/drawing/2014/main" id="{753B5AEE-23D8-4179-921D-727AE664A19B}"/>
              </a:ext>
            </a:extLst>
          </p:cNvPr>
          <p:cNvPicPr>
            <a:picLocks noChangeAspect="1"/>
          </p:cNvPicPr>
          <p:nvPr/>
        </p:nvPicPr>
        <p:blipFill>
          <a:blip r:embed="rId2"/>
          <a:stretch>
            <a:fillRect/>
          </a:stretch>
        </p:blipFill>
        <p:spPr>
          <a:xfrm>
            <a:off x="1214216" y="1375861"/>
            <a:ext cx="6018922" cy="4902144"/>
          </a:xfrm>
          <a:prstGeom prst="rect">
            <a:avLst/>
          </a:prstGeom>
        </p:spPr>
      </p:pic>
    </p:spTree>
    <p:extLst>
      <p:ext uri="{BB962C8B-B14F-4D97-AF65-F5344CB8AC3E}">
        <p14:creationId xmlns:p14="http://schemas.microsoft.com/office/powerpoint/2010/main" val="4200659682"/>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 y="1490133"/>
            <a:ext cx="6618912" cy="4673600"/>
          </a:xfrm>
        </p:spPr>
        <p:txBody>
          <a:bodyPr/>
          <a:lstStyle/>
          <a:p>
            <a:pPr marL="457200" indent="-457200">
              <a:buFont typeface="Arial" panose="020B0604020202020204" pitchFamily="34" charset="0"/>
              <a:buChar char="•"/>
            </a:pPr>
            <a:r>
              <a:rPr lang="en-US" sz="1800" b="1" dirty="0">
                <a:solidFill>
                  <a:srgbClr val="000000"/>
                </a:solidFill>
                <a:effectLst/>
                <a:latin typeface="Arial" panose="020B0604020202020204" pitchFamily="34" charset="0"/>
                <a:ea typeface="DengXian" panose="02010600030101010101" pitchFamily="2" charset="-122"/>
              </a:rPr>
              <a:t>Introduction</a:t>
            </a:r>
            <a:endParaRPr lang="en-US" sz="2000" dirty="0">
              <a:solidFill>
                <a:schemeClr val="bg1"/>
              </a:solidFill>
            </a:endParaRPr>
          </a:p>
          <a:p>
            <a:pPr marL="457200" indent="-457200">
              <a:buFont typeface="Arial" panose="020B0604020202020204" pitchFamily="34" charset="0"/>
              <a:buChar char="•"/>
            </a:pPr>
            <a:r>
              <a:rPr lang="en-US" sz="1800" b="1"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Objectives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indent="-457200">
              <a:buFont typeface="Arial" panose="020B0604020202020204" pitchFamily="34" charset="0"/>
              <a:buChar char="•"/>
            </a:pPr>
            <a:r>
              <a:rPr lang="en-US" b="1" dirty="0">
                <a:solidFill>
                  <a:schemeClr val="bg1"/>
                </a:solidFill>
              </a:rPr>
              <a:t>Data Summary</a:t>
            </a:r>
          </a:p>
          <a:p>
            <a:pPr marL="806958" lvl="1" indent="-457200">
              <a:buFont typeface="Arial" panose="020B0604020202020204" pitchFamily="34" charset="0"/>
              <a:buChar char="•"/>
            </a:pPr>
            <a:r>
              <a:rPr lang="en-US" b="1" dirty="0">
                <a:solidFill>
                  <a:schemeClr val="bg1"/>
                </a:solidFill>
              </a:rPr>
              <a:t>Exploratory Data Analysis</a:t>
            </a:r>
          </a:p>
          <a:p>
            <a:pPr marL="806958" lvl="1" indent="-457200">
              <a:buFont typeface="Arial" panose="020B0604020202020204" pitchFamily="34" charset="0"/>
              <a:buChar char="•"/>
            </a:pPr>
            <a:r>
              <a:rPr lang="en-US" b="1" dirty="0">
                <a:solidFill>
                  <a:schemeClr val="bg1"/>
                </a:solidFill>
              </a:rPr>
              <a:t>Experimental Setup</a:t>
            </a:r>
          </a:p>
          <a:p>
            <a:pPr marL="457200" indent="-457200">
              <a:buFont typeface="Arial" panose="020B0604020202020204" pitchFamily="34" charset="0"/>
              <a:buChar char="•"/>
            </a:pPr>
            <a:r>
              <a:rPr lang="en-US" sz="2000" b="1" dirty="0">
                <a:solidFill>
                  <a:schemeClr val="bg1"/>
                </a:solidFill>
              </a:rPr>
              <a:t>Results</a:t>
            </a:r>
          </a:p>
          <a:p>
            <a:pPr marL="457200" indent="-457200">
              <a:buFont typeface="Arial" panose="020B0604020202020204" pitchFamily="34" charset="0"/>
              <a:buChar char="•"/>
            </a:pPr>
            <a:r>
              <a:rPr lang="en-US" sz="2000" b="1" dirty="0">
                <a:solidFill>
                  <a:schemeClr val="bg1"/>
                </a:solidFill>
              </a:rPr>
              <a:t>Conclusion</a:t>
            </a:r>
          </a:p>
        </p:txBody>
      </p:sp>
      <p:sp>
        <p:nvSpPr>
          <p:cNvPr id="3" name="Title 2"/>
          <p:cNvSpPr>
            <a:spLocks noGrp="1"/>
          </p:cNvSpPr>
          <p:nvPr>
            <p:ph type="title"/>
          </p:nvPr>
        </p:nvSpPr>
        <p:spPr/>
        <p:txBody>
          <a:bodyPr/>
          <a:lstStyle/>
          <a:p>
            <a:r>
              <a:rPr lang="en-US" sz="4000" dirty="0">
                <a:latin typeface="OpenSans-Regular"/>
              </a:rPr>
              <a:t>Overview</a:t>
            </a:r>
          </a:p>
        </p:txBody>
      </p:sp>
    </p:spTree>
    <p:extLst>
      <p:ext uri="{BB962C8B-B14F-4D97-AF65-F5344CB8AC3E}">
        <p14:creationId xmlns:p14="http://schemas.microsoft.com/office/powerpoint/2010/main" val="3450066643"/>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correlation between weather and delay</a:t>
            </a:r>
            <a:endParaRPr lang="en-US" dirty="0">
              <a:latin typeface="OpenSans-Regular"/>
            </a:endParaRPr>
          </a:p>
        </p:txBody>
      </p:sp>
      <p:pic>
        <p:nvPicPr>
          <p:cNvPr id="7" name="Picture 6">
            <a:extLst>
              <a:ext uri="{FF2B5EF4-FFF2-40B4-BE49-F238E27FC236}">
                <a16:creationId xmlns:a16="http://schemas.microsoft.com/office/drawing/2014/main" id="{1ECA5D38-C1B1-49BE-BA43-F7B5047CA55B}"/>
              </a:ext>
            </a:extLst>
          </p:cNvPr>
          <p:cNvPicPr>
            <a:picLocks noChangeAspect="1"/>
          </p:cNvPicPr>
          <p:nvPr/>
        </p:nvPicPr>
        <p:blipFill>
          <a:blip r:embed="rId2"/>
          <a:stretch>
            <a:fillRect/>
          </a:stretch>
        </p:blipFill>
        <p:spPr>
          <a:xfrm>
            <a:off x="4855974" y="1577891"/>
            <a:ext cx="3883518" cy="3471630"/>
          </a:xfrm>
          <a:prstGeom prst="rect">
            <a:avLst/>
          </a:prstGeom>
        </p:spPr>
      </p:pic>
      <p:pic>
        <p:nvPicPr>
          <p:cNvPr id="8" name="Picture 7">
            <a:extLst>
              <a:ext uri="{FF2B5EF4-FFF2-40B4-BE49-F238E27FC236}">
                <a16:creationId xmlns:a16="http://schemas.microsoft.com/office/drawing/2014/main" id="{96C240F2-D62D-48CB-912C-55431B4B9CDE}"/>
              </a:ext>
            </a:extLst>
          </p:cNvPr>
          <p:cNvPicPr>
            <a:picLocks noChangeAspect="1"/>
          </p:cNvPicPr>
          <p:nvPr/>
        </p:nvPicPr>
        <p:blipFill>
          <a:blip r:embed="rId3"/>
          <a:stretch>
            <a:fillRect/>
          </a:stretch>
        </p:blipFill>
        <p:spPr>
          <a:xfrm>
            <a:off x="404508" y="1839812"/>
            <a:ext cx="3883519" cy="3063293"/>
          </a:xfrm>
          <a:prstGeom prst="rect">
            <a:avLst/>
          </a:prstGeom>
        </p:spPr>
      </p:pic>
    </p:spTree>
    <p:extLst>
      <p:ext uri="{BB962C8B-B14F-4D97-AF65-F5344CB8AC3E}">
        <p14:creationId xmlns:p14="http://schemas.microsoft.com/office/powerpoint/2010/main" val="3773096539"/>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6FFE-B7B2-441A-951C-70690E2C6F33}"/>
              </a:ext>
            </a:extLst>
          </p:cNvPr>
          <p:cNvSpPr>
            <a:spLocks noGrp="1"/>
          </p:cNvSpPr>
          <p:nvPr>
            <p:ph type="title"/>
          </p:nvPr>
        </p:nvSpPr>
        <p:spPr>
          <a:xfrm>
            <a:off x="0" y="140444"/>
            <a:ext cx="6138333" cy="991352"/>
          </a:xfrm>
        </p:spPr>
        <p:txBody>
          <a:bodyPr/>
          <a:lstStyle/>
          <a:p>
            <a:r>
              <a:rPr lang="en-US" sz="3200" dirty="0">
                <a:latin typeface="OpenSans-Regular"/>
              </a:rPr>
              <a:t>Introduction </a:t>
            </a:r>
          </a:p>
        </p:txBody>
      </p:sp>
      <p:sp>
        <p:nvSpPr>
          <p:cNvPr id="3" name="Content Placeholder 2">
            <a:extLst>
              <a:ext uri="{FF2B5EF4-FFF2-40B4-BE49-F238E27FC236}">
                <a16:creationId xmlns:a16="http://schemas.microsoft.com/office/drawing/2014/main" id="{60867F5D-B46D-49AB-BEDF-15B9A0DC3B87}"/>
              </a:ext>
            </a:extLst>
          </p:cNvPr>
          <p:cNvSpPr>
            <a:spLocks noGrp="1"/>
          </p:cNvSpPr>
          <p:nvPr>
            <p:ph sz="half" idx="1"/>
          </p:nvPr>
        </p:nvSpPr>
        <p:spPr>
          <a:xfrm>
            <a:off x="211668" y="1329064"/>
            <a:ext cx="7995630" cy="4765611"/>
          </a:xfrm>
        </p:spPr>
        <p:txBody>
          <a:bodyPr/>
          <a:lstStyle/>
          <a:p>
            <a:pPr marL="342900" indent="-342900">
              <a:buFont typeface="Arial" panose="020B0604020202020204" pitchFamily="34" charset="0"/>
              <a:buChar char="•"/>
            </a:pPr>
            <a:r>
              <a:rPr lang="en-US" sz="2000" dirty="0"/>
              <a:t>Nearly every airline passenger has experienced the uncertainty and stress associated flight delays. On a regular basis, the national media highlights the growing trend of flight delays and the impact these delays pose for the travelling public. </a:t>
            </a:r>
          </a:p>
          <a:p>
            <a:pPr marL="342900" indent="-342900">
              <a:buFont typeface="Arial" panose="020B0604020202020204" pitchFamily="34" charset="0"/>
              <a:buChar char="•"/>
            </a:pPr>
            <a:r>
              <a:rPr lang="en-US" sz="2000" dirty="0"/>
              <a:t>Almost half of all flight delays and cancellations are caused by poor weather. While weather may only minimally impact other modes of transportation, it is the single most prevalent cause of flight delays. </a:t>
            </a:r>
          </a:p>
          <a:p>
            <a:pPr marL="342900" indent="-342900">
              <a:buFont typeface="Arial" panose="020B0604020202020204" pitchFamily="34" charset="0"/>
              <a:buChar char="•"/>
            </a:pPr>
            <a:r>
              <a:rPr lang="en-US" sz="2000" dirty="0" err="1"/>
              <a:t>KnowDelay</a:t>
            </a:r>
            <a:r>
              <a:rPr lang="en-US" sz="2000" dirty="0"/>
              <a:t>™, it is a technology-based service that accurately predicts weather-related delays up to five days in advance of travel and identifies alternative itineraries that are less likely to be delayed.</a:t>
            </a:r>
          </a:p>
          <a:p>
            <a:pPr marL="342900" indent="-342900">
              <a:buFont typeface="Arial" panose="020B0604020202020204" pitchFamily="34" charset="0"/>
              <a:buChar char="•"/>
            </a:pPr>
            <a:r>
              <a:rPr lang="en-US" sz="2000" dirty="0"/>
              <a:t>Company research has shown that the likelihood of a passenger delay during poor weather can be reduced from over 50 percent to approximately 15 percent with the use of </a:t>
            </a:r>
            <a:r>
              <a:rPr lang="en-US" sz="2000" dirty="0" err="1"/>
              <a:t>KnowDelay</a:t>
            </a:r>
            <a:r>
              <a:rPr lang="en-US" sz="2000" dirty="0"/>
              <a:t>.</a:t>
            </a:r>
          </a:p>
          <a:p>
            <a:pPr marL="342900" indent="-342900">
              <a:buFont typeface="Arial" panose="020B0604020202020204" pitchFamily="34" charset="0"/>
              <a:buChar char="•"/>
            </a:pPr>
            <a:r>
              <a:rPr lang="en-US" sz="2000" dirty="0"/>
              <a:t>The raw dataset is from </a:t>
            </a:r>
            <a:r>
              <a:rPr lang="en-US" sz="2000" dirty="0" err="1"/>
              <a:t>KnowDelay</a:t>
            </a:r>
            <a:r>
              <a:rPr lang="en-US" sz="2000" dirty="0"/>
              <a:t>. </a:t>
            </a:r>
          </a:p>
          <a:p>
            <a:pPr marL="342900" indent="-34290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endParaRPr lang="en-US" sz="1400" dirty="0">
              <a:solidFill>
                <a:srgbClr val="000000"/>
              </a:solidFill>
              <a:latin typeface="Arial" panose="020B0604020202020204" pitchFamily="34" charset="0"/>
              <a:ea typeface="DengXian" panose="02010600030101010101" pitchFamily="2" charset="-122"/>
            </a:endParaRPr>
          </a:p>
        </p:txBody>
      </p:sp>
    </p:spTree>
    <p:extLst>
      <p:ext uri="{BB962C8B-B14F-4D97-AF65-F5344CB8AC3E}">
        <p14:creationId xmlns:p14="http://schemas.microsoft.com/office/powerpoint/2010/main" val="126132587"/>
      </p:ext>
    </p:extLst>
  </p:cSld>
  <p:clrMapOvr>
    <a:masterClrMapping/>
  </p:clrMapOvr>
  <mc:AlternateContent xmlns:mc="http://schemas.openxmlformats.org/markup-compatibility/2006" xmlns:p14="http://schemas.microsoft.com/office/powerpoint/2010/main">
    <mc:Choice Requires="p14">
      <p:transition spd="slow" p14:dur="2000" advTm="77704"/>
    </mc:Choice>
    <mc:Fallback xmlns="">
      <p:transition spd="slow" advTm="7770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6FFE-B7B2-441A-951C-70690E2C6F33}"/>
              </a:ext>
            </a:extLst>
          </p:cNvPr>
          <p:cNvSpPr>
            <a:spLocks noGrp="1"/>
          </p:cNvSpPr>
          <p:nvPr>
            <p:ph type="title"/>
          </p:nvPr>
        </p:nvSpPr>
        <p:spPr>
          <a:xfrm>
            <a:off x="0" y="140444"/>
            <a:ext cx="6138333" cy="991352"/>
          </a:xfrm>
        </p:spPr>
        <p:txBody>
          <a:bodyPr/>
          <a:lstStyle/>
          <a:p>
            <a:r>
              <a:rPr lang="en-US" sz="3200" dirty="0">
                <a:latin typeface="OpenSans-Regular"/>
              </a:rPr>
              <a:t>Objective</a:t>
            </a:r>
          </a:p>
        </p:txBody>
      </p:sp>
      <p:sp>
        <p:nvSpPr>
          <p:cNvPr id="3" name="Content Placeholder 2">
            <a:extLst>
              <a:ext uri="{FF2B5EF4-FFF2-40B4-BE49-F238E27FC236}">
                <a16:creationId xmlns:a16="http://schemas.microsoft.com/office/drawing/2014/main" id="{60867F5D-B46D-49AB-BEDF-15B9A0DC3B87}"/>
              </a:ext>
            </a:extLst>
          </p:cNvPr>
          <p:cNvSpPr>
            <a:spLocks noGrp="1"/>
          </p:cNvSpPr>
          <p:nvPr>
            <p:ph sz="half" idx="1"/>
          </p:nvPr>
        </p:nvSpPr>
        <p:spPr>
          <a:xfrm>
            <a:off x="211667" y="1456269"/>
            <a:ext cx="7471523" cy="4765611"/>
          </a:xfrm>
        </p:spPr>
        <p:txBody>
          <a:bodyPr/>
          <a:lstStyle/>
          <a:p>
            <a:pPr marL="285750" indent="-285750">
              <a:buFont typeface="Arial" panose="020B0604020202020204" pitchFamily="34" charset="0"/>
              <a:buChar char="•"/>
            </a:pPr>
            <a:r>
              <a:rPr lang="en-US" dirty="0"/>
              <a:t>Perform statistical analysis and generate a probabilistic model for itineraries and associated alternatives. </a:t>
            </a:r>
          </a:p>
          <a:p>
            <a:pPr marL="285750" indent="-285750">
              <a:buFont typeface="Arial" panose="020B0604020202020204" pitchFamily="34" charset="0"/>
              <a:buChar char="•"/>
            </a:pPr>
            <a:r>
              <a:rPr lang="en-US" dirty="0"/>
              <a:t>An objective of the project is defined as 80 percent accuracy for airport delays over thirty minutes, meaning the algorithm predicts delays with approximately 80 percent accuracy. The measure we will deploy to capture such accuracy is mean absolute percentage error (MAPE) and our objective is a final MAPE measure of 20 percent or less.</a:t>
            </a:r>
          </a:p>
          <a:p>
            <a:endParaRPr lang="en-US" dirty="0"/>
          </a:p>
        </p:txBody>
      </p:sp>
    </p:spTree>
    <p:extLst>
      <p:ext uri="{BB962C8B-B14F-4D97-AF65-F5344CB8AC3E}">
        <p14:creationId xmlns:p14="http://schemas.microsoft.com/office/powerpoint/2010/main" val="2638683383"/>
      </p:ext>
    </p:extLst>
  </p:cSld>
  <p:clrMapOvr>
    <a:masterClrMapping/>
  </p:clrMapOvr>
  <mc:AlternateContent xmlns:mc="http://schemas.openxmlformats.org/markup-compatibility/2006" xmlns:p14="http://schemas.microsoft.com/office/powerpoint/2010/main">
    <mc:Choice Requires="p14">
      <p:transition spd="slow" p14:dur="2000" advTm="31914"/>
    </mc:Choice>
    <mc:Fallback xmlns="">
      <p:transition spd="slow" advTm="3191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848178"/>
            <a:ext cx="7091678" cy="734907"/>
          </a:xfrm>
        </p:spPr>
        <p:txBody>
          <a:bodyPr/>
          <a:lstStyle/>
          <a:p>
            <a:r>
              <a:rPr lang="en-US" sz="2000" b="1" dirty="0">
                <a:solidFill>
                  <a:schemeClr val="bg1"/>
                </a:solidFill>
              </a:rPr>
              <a:t>Basic statistic for weather and delay for airport Atl.</a:t>
            </a:r>
          </a:p>
        </p:txBody>
      </p:sp>
      <p:sp>
        <p:nvSpPr>
          <p:cNvPr id="3" name="Title 2"/>
          <p:cNvSpPr>
            <a:spLocks noGrp="1"/>
          </p:cNvSpPr>
          <p:nvPr>
            <p:ph type="title"/>
          </p:nvPr>
        </p:nvSpPr>
        <p:spPr>
          <a:xfrm>
            <a:off x="1" y="0"/>
            <a:ext cx="7944373" cy="991352"/>
          </a:xfrm>
        </p:spPr>
        <p:txBody>
          <a:bodyPr/>
          <a:lstStyle/>
          <a:p>
            <a:r>
              <a:rPr lang="en-US" sz="4000" dirty="0">
                <a:latin typeface="OpenSans-Regular"/>
              </a:rPr>
              <a:t>Exploratory Data Analysis</a:t>
            </a:r>
          </a:p>
        </p:txBody>
      </p:sp>
      <p:pic>
        <p:nvPicPr>
          <p:cNvPr id="5" name="Picture 4">
            <a:extLst>
              <a:ext uri="{FF2B5EF4-FFF2-40B4-BE49-F238E27FC236}">
                <a16:creationId xmlns:a16="http://schemas.microsoft.com/office/drawing/2014/main" id="{0A6C1528-414D-4233-B554-4FCDE6B8EFE5}"/>
              </a:ext>
            </a:extLst>
          </p:cNvPr>
          <p:cNvPicPr>
            <a:picLocks noChangeAspect="1"/>
          </p:cNvPicPr>
          <p:nvPr/>
        </p:nvPicPr>
        <p:blipFill>
          <a:blip r:embed="rId2"/>
          <a:stretch>
            <a:fillRect/>
          </a:stretch>
        </p:blipFill>
        <p:spPr>
          <a:xfrm>
            <a:off x="533782" y="2850995"/>
            <a:ext cx="8076436" cy="1781966"/>
          </a:xfrm>
          <a:prstGeom prst="rect">
            <a:avLst/>
          </a:prstGeom>
        </p:spPr>
      </p:pic>
    </p:spTree>
    <p:extLst>
      <p:ext uri="{BB962C8B-B14F-4D97-AF65-F5344CB8AC3E}">
        <p14:creationId xmlns:p14="http://schemas.microsoft.com/office/powerpoint/2010/main" val="3712794879"/>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98591"/>
            <a:ext cx="7284719" cy="991352"/>
          </a:xfrm>
        </p:spPr>
        <p:txBody>
          <a:bodyPr/>
          <a:lstStyle/>
          <a:p>
            <a:r>
              <a:rPr lang="en-US" sz="2000" dirty="0">
                <a:latin typeface="OpenSans-Regular"/>
              </a:rPr>
              <a:t>On time gate arrival distribution by month</a:t>
            </a:r>
          </a:p>
        </p:txBody>
      </p:sp>
      <p:sp>
        <p:nvSpPr>
          <p:cNvPr id="6" name="Content Placeholder 5">
            <a:extLst>
              <a:ext uri="{FF2B5EF4-FFF2-40B4-BE49-F238E27FC236}">
                <a16:creationId xmlns:a16="http://schemas.microsoft.com/office/drawing/2014/main" id="{13E1D09A-02E8-4807-852F-9A71A0E22DAB}"/>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5A30A384-68AB-4FC1-AE87-791275FB26D7}"/>
              </a:ext>
            </a:extLst>
          </p:cNvPr>
          <p:cNvPicPr>
            <a:picLocks noChangeAspect="1"/>
          </p:cNvPicPr>
          <p:nvPr/>
        </p:nvPicPr>
        <p:blipFill>
          <a:blip r:embed="rId2"/>
          <a:stretch>
            <a:fillRect/>
          </a:stretch>
        </p:blipFill>
        <p:spPr>
          <a:xfrm>
            <a:off x="926141" y="1490133"/>
            <a:ext cx="7576996" cy="4499952"/>
          </a:xfrm>
          <a:prstGeom prst="rect">
            <a:avLst/>
          </a:prstGeom>
        </p:spPr>
      </p:pic>
    </p:spTree>
    <p:extLst>
      <p:ext uri="{BB962C8B-B14F-4D97-AF65-F5344CB8AC3E}">
        <p14:creationId xmlns:p14="http://schemas.microsoft.com/office/powerpoint/2010/main" val="1256116926"/>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067039" cy="991352"/>
          </a:xfrm>
        </p:spPr>
        <p:txBody>
          <a:bodyPr/>
          <a:lstStyle/>
          <a:p>
            <a:r>
              <a:rPr lang="en-US" sz="2400" dirty="0">
                <a:latin typeface="OpenSans-Regular"/>
              </a:rPr>
              <a:t>On Time Gate Arrivals by Hour</a:t>
            </a:r>
          </a:p>
        </p:txBody>
      </p:sp>
      <p:pic>
        <p:nvPicPr>
          <p:cNvPr id="7" name="Picture 6">
            <a:extLst>
              <a:ext uri="{FF2B5EF4-FFF2-40B4-BE49-F238E27FC236}">
                <a16:creationId xmlns:a16="http://schemas.microsoft.com/office/drawing/2014/main" id="{EC1BB168-7730-4993-95BB-89BAEA5FBF42}"/>
              </a:ext>
            </a:extLst>
          </p:cNvPr>
          <p:cNvPicPr>
            <a:picLocks noChangeAspect="1"/>
          </p:cNvPicPr>
          <p:nvPr/>
        </p:nvPicPr>
        <p:blipFill>
          <a:blip r:embed="rId2"/>
          <a:stretch>
            <a:fillRect/>
          </a:stretch>
        </p:blipFill>
        <p:spPr>
          <a:xfrm>
            <a:off x="564078" y="1603944"/>
            <a:ext cx="7702578" cy="4445977"/>
          </a:xfrm>
          <a:prstGeom prst="rect">
            <a:avLst/>
          </a:prstGeom>
        </p:spPr>
      </p:pic>
    </p:spTree>
    <p:extLst>
      <p:ext uri="{BB962C8B-B14F-4D97-AF65-F5344CB8AC3E}">
        <p14:creationId xmlns:p14="http://schemas.microsoft.com/office/powerpoint/2010/main" val="2369690523"/>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correlation between weather and delay</a:t>
            </a:r>
            <a:endParaRPr lang="en-US" sz="800" dirty="0">
              <a:latin typeface="OpenSans-Regular"/>
            </a:endParaRPr>
          </a:p>
        </p:txBody>
      </p:sp>
      <p:pic>
        <p:nvPicPr>
          <p:cNvPr id="4" name="Picture 3">
            <a:extLst>
              <a:ext uri="{FF2B5EF4-FFF2-40B4-BE49-F238E27FC236}">
                <a16:creationId xmlns:a16="http://schemas.microsoft.com/office/drawing/2014/main" id="{8AB6B9F1-F28E-49A3-9AC7-6228E2D1D411}"/>
              </a:ext>
            </a:extLst>
          </p:cNvPr>
          <p:cNvPicPr/>
          <p:nvPr/>
        </p:nvPicPr>
        <p:blipFill>
          <a:blip r:embed="rId2"/>
          <a:stretch>
            <a:fillRect/>
          </a:stretch>
        </p:blipFill>
        <p:spPr>
          <a:xfrm>
            <a:off x="390617" y="1686756"/>
            <a:ext cx="3941686" cy="3524435"/>
          </a:xfrm>
          <a:prstGeom prst="rect">
            <a:avLst/>
          </a:prstGeom>
        </p:spPr>
      </p:pic>
      <p:pic>
        <p:nvPicPr>
          <p:cNvPr id="5" name="Picture 4">
            <a:extLst>
              <a:ext uri="{FF2B5EF4-FFF2-40B4-BE49-F238E27FC236}">
                <a16:creationId xmlns:a16="http://schemas.microsoft.com/office/drawing/2014/main" id="{C1283343-205E-403A-9578-ABD1A37802B6}"/>
              </a:ext>
            </a:extLst>
          </p:cNvPr>
          <p:cNvPicPr/>
          <p:nvPr/>
        </p:nvPicPr>
        <p:blipFill>
          <a:blip r:embed="rId3"/>
          <a:stretch>
            <a:fillRect/>
          </a:stretch>
        </p:blipFill>
        <p:spPr>
          <a:xfrm>
            <a:off x="4740676" y="1793288"/>
            <a:ext cx="3799643" cy="3417903"/>
          </a:xfrm>
          <a:prstGeom prst="rect">
            <a:avLst/>
          </a:prstGeom>
        </p:spPr>
      </p:pic>
    </p:spTree>
    <p:extLst>
      <p:ext uri="{BB962C8B-B14F-4D97-AF65-F5344CB8AC3E}">
        <p14:creationId xmlns:p14="http://schemas.microsoft.com/office/powerpoint/2010/main" val="37758848"/>
      </p:ext>
    </p:extLst>
  </p:cSld>
  <p:clrMapOvr>
    <a:masterClrMapping/>
  </p:clrMapOvr>
  <mc:AlternateContent xmlns:mc="http://schemas.openxmlformats.org/markup-compatibility/2006" xmlns:p14="http://schemas.microsoft.com/office/powerpoint/2010/main">
    <mc:Choice Requires="p14">
      <p:transition spd="slow" p14:dur="2000" advTm="18725"/>
    </mc:Choice>
    <mc:Fallback xmlns="">
      <p:transition spd="slow" advTm="1872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6FFE-B7B2-441A-951C-70690E2C6F33}"/>
              </a:ext>
            </a:extLst>
          </p:cNvPr>
          <p:cNvSpPr>
            <a:spLocks noGrp="1"/>
          </p:cNvSpPr>
          <p:nvPr>
            <p:ph type="title"/>
          </p:nvPr>
        </p:nvSpPr>
        <p:spPr>
          <a:xfrm>
            <a:off x="0" y="140444"/>
            <a:ext cx="6138333" cy="991352"/>
          </a:xfrm>
        </p:spPr>
        <p:txBody>
          <a:bodyPr/>
          <a:lstStyle/>
          <a:p>
            <a:r>
              <a:rPr lang="en-US" sz="3200" dirty="0">
                <a:latin typeface="OpenSans-Regular"/>
              </a:rPr>
              <a:t>Experimental Setup</a:t>
            </a:r>
          </a:p>
        </p:txBody>
      </p:sp>
      <p:sp>
        <p:nvSpPr>
          <p:cNvPr id="3" name="Content Placeholder 2">
            <a:extLst>
              <a:ext uri="{FF2B5EF4-FFF2-40B4-BE49-F238E27FC236}">
                <a16:creationId xmlns:a16="http://schemas.microsoft.com/office/drawing/2014/main" id="{60867F5D-B46D-49AB-BEDF-15B9A0DC3B87}"/>
              </a:ext>
            </a:extLst>
          </p:cNvPr>
          <p:cNvSpPr>
            <a:spLocks noGrp="1"/>
          </p:cNvSpPr>
          <p:nvPr>
            <p:ph sz="half" idx="1"/>
          </p:nvPr>
        </p:nvSpPr>
        <p:spPr>
          <a:xfrm>
            <a:off x="0" y="1330389"/>
            <a:ext cx="8073688" cy="4765611"/>
          </a:xfrm>
        </p:spPr>
        <p:txBody>
          <a:bodyPr/>
          <a:lstStyle/>
          <a:p>
            <a:pPr marL="285750" indent="-285750">
              <a:buFont typeface="Arial" panose="020B0604020202020204" pitchFamily="34" charset="0"/>
              <a:buChar char="•"/>
            </a:pPr>
            <a:r>
              <a:rPr lang="en-US" sz="1600" dirty="0">
                <a:solidFill>
                  <a:srgbClr val="000000"/>
                </a:solidFill>
                <a:latin typeface="Arial" panose="020B0604020202020204" pitchFamily="34" charset="0"/>
                <a:ea typeface="DengXian" panose="02010600030101010101" pitchFamily="2" charset="-122"/>
              </a:rPr>
              <a:t>Three stages </a:t>
            </a:r>
          </a:p>
          <a:p>
            <a:pPr marL="692658" lvl="1" indent="-342900">
              <a:buFont typeface="+mj-lt"/>
              <a:buAutoNum type="arabicPeriod"/>
            </a:pPr>
            <a:r>
              <a:rPr lang="en-US" sz="1600" dirty="0">
                <a:solidFill>
                  <a:srgbClr val="000000"/>
                </a:solidFill>
                <a:latin typeface="Arial" panose="020B0604020202020204" pitchFamily="34" charset="0"/>
                <a:ea typeface="DengXian" panose="02010600030101010101" pitchFamily="2" charset="-122"/>
              </a:rPr>
              <a:t>Data summary and processing (ETL process) using Linux on Local Docker environment (1 terabyte space, 16 GB RAM, and 8 processors, 6 GB GPU). </a:t>
            </a:r>
          </a:p>
          <a:p>
            <a:pPr marL="692658" lvl="1" indent="-342900">
              <a:buFont typeface="+mj-lt"/>
              <a:buAutoNum type="arabicPeriod"/>
            </a:pPr>
            <a:r>
              <a:rPr lang="en-US" sz="1600" dirty="0">
                <a:solidFill>
                  <a:srgbClr val="000000"/>
                </a:solidFill>
                <a:latin typeface="Arial" panose="020B0604020202020204" pitchFamily="34" charset="0"/>
                <a:ea typeface="DengXian" panose="02010600030101010101" pitchFamily="2" charset="-122"/>
              </a:rPr>
              <a:t>Modeling and Cross Validation (Modeling) on a local cluster (1 terabyte space, 16 GB RAM, and 8 processors, 6 GB GPUs). </a:t>
            </a:r>
          </a:p>
          <a:p>
            <a:pPr marL="692658" lvl="1" indent="-342900">
              <a:buFont typeface="+mj-lt"/>
              <a:buAutoNum type="arabicPeriod"/>
            </a:pPr>
            <a:r>
              <a:rPr lang="en-US" sz="1600" dirty="0">
                <a:solidFill>
                  <a:srgbClr val="000000"/>
                </a:solidFill>
                <a:latin typeface="Arial" panose="020B0604020202020204" pitchFamily="34" charset="0"/>
                <a:ea typeface="DengXian" panose="02010600030101010101" pitchFamily="2" charset="-122"/>
              </a:rPr>
              <a:t>Prediction using several machine learning methods on a local cluster (1 terabyte space, 16 GB RAM, and 8 processors, 6 GB GPUs). </a:t>
            </a: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Data output in the first stage is then used as feature input for the model training in the second stage. We also used Python and packages such as Pandas and Scikit-learn for efficient model testing, hyperparameter tuning and model evaluation.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sz="1600" dirty="0">
                <a:solidFill>
                  <a:srgbClr val="000000"/>
                </a:solidFill>
                <a:effectLst/>
                <a:latin typeface="Arial" panose="020B0604020202020204" pitchFamily="34" charset="0"/>
                <a:ea typeface="MS Mincho" panose="02020609040205080304" pitchFamily="49" charset="-128"/>
              </a:rPr>
              <a:t>The dataset will be split into 70% training set and 30% test set. Hyperparameter tuning was done on 5-fold CV of the training set and the final evaluation of model performance was done on the test set. </a:t>
            </a:r>
          </a:p>
        </p:txBody>
      </p:sp>
      <p:pic>
        <p:nvPicPr>
          <p:cNvPr id="4" name="Audio 3">
            <a:hlinkClick r:id="" action="ppaction://media"/>
            <a:extLst>
              <a:ext uri="{FF2B5EF4-FFF2-40B4-BE49-F238E27FC236}">
                <a16:creationId xmlns:a16="http://schemas.microsoft.com/office/drawing/2014/main" id="{47DFDEF1-C304-4323-BE7E-7DB5DB3BDC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97018620"/>
      </p:ext>
    </p:extLst>
  </p:cSld>
  <p:clrMapOvr>
    <a:masterClrMapping/>
  </p:clrMapOvr>
  <mc:AlternateContent xmlns:mc="http://schemas.openxmlformats.org/markup-compatibility/2006" xmlns:p14="http://schemas.microsoft.com/office/powerpoint/2010/main">
    <mc:Choice Requires="p14">
      <p:transition spd="slow" p14:dur="2000" advTm="69648"/>
    </mc:Choice>
    <mc:Fallback xmlns="">
      <p:transition spd="slow" advTm="69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1095</TotalTime>
  <Words>718</Words>
  <Application>Microsoft Office PowerPoint</Application>
  <PresentationFormat>On-screen Show (4:3)</PresentationFormat>
  <Paragraphs>57</Paragraphs>
  <Slides>20</Slides>
  <Notes>2</Notes>
  <HiddenSlides>0</HiddenSlides>
  <MMClips>2</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Lucida Grande</vt:lpstr>
      <vt:lpstr>OpenSans-Regular</vt:lpstr>
      <vt:lpstr>Arial</vt:lpstr>
      <vt:lpstr>Calibri</vt:lpstr>
      <vt:lpstr>Roboto Light</vt:lpstr>
      <vt:lpstr>Custom Design</vt:lpstr>
      <vt:lpstr>Main</vt:lpstr>
      <vt:lpstr>White Main</vt:lpstr>
      <vt:lpstr>Flight delay prediction based on machine learning</vt:lpstr>
      <vt:lpstr>Overview</vt:lpstr>
      <vt:lpstr>Introduction </vt:lpstr>
      <vt:lpstr>Objective</vt:lpstr>
      <vt:lpstr>Exploratory Data Analysis</vt:lpstr>
      <vt:lpstr>On time gate arrival distribution by month</vt:lpstr>
      <vt:lpstr>On Time Gate Arrivals by Hour</vt:lpstr>
      <vt:lpstr>The correlation between weather and delay</vt:lpstr>
      <vt:lpstr>Experimental Setup</vt:lpstr>
      <vt:lpstr>machine learning models </vt:lpstr>
      <vt:lpstr>Methodology Flowchart</vt:lpstr>
      <vt:lpstr>The delay status distribution</vt:lpstr>
      <vt:lpstr>roC Curve    (all variables) </vt:lpstr>
      <vt:lpstr>Cross validation accuracy (all variables)</vt:lpstr>
      <vt:lpstr>ROC curve  (only four variable)</vt:lpstr>
      <vt:lpstr>Cross validation accuracy (only four variables)</vt:lpstr>
      <vt:lpstr>Conclusion and Next</vt:lpstr>
      <vt:lpstr>PowerPoint Presentation</vt:lpstr>
      <vt:lpstr>The correlation between weather and delay</vt:lpstr>
      <vt:lpstr>The correlation between weather and delay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Chen, Jun</cp:lastModifiedBy>
  <cp:revision>258</cp:revision>
  <cp:lastPrinted>2018-02-09T15:31:10Z</cp:lastPrinted>
  <dcterms:created xsi:type="dcterms:W3CDTF">2016-03-09T16:46:53Z</dcterms:created>
  <dcterms:modified xsi:type="dcterms:W3CDTF">2021-07-15T03:11:11Z</dcterms:modified>
</cp:coreProperties>
</file>